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0AADF0-A12A-4154-8B05-4E50287C6ADD}"/>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1C980846-E3F7-4B2D-89F5-8C4E48A195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757C1D95-4FD4-41B0-A0CF-8117DC56D9AC}"/>
              </a:ext>
            </a:extLst>
          </p:cNvPr>
          <p:cNvSpPr>
            <a:spLocks noGrp="1"/>
          </p:cNvSpPr>
          <p:nvPr>
            <p:ph type="dt" sz="half" idx="10"/>
          </p:nvPr>
        </p:nvSpPr>
        <p:spPr/>
        <p:txBody>
          <a:bodyPr/>
          <a:lstStyle/>
          <a:p>
            <a:fld id="{18798F8C-4D7C-4B86-911A-4CC17B470D70}" type="datetimeFigureOut">
              <a:rPr lang="ru-RU" smtClean="0"/>
              <a:t>22.01.2018</a:t>
            </a:fld>
            <a:endParaRPr lang="ru-RU"/>
          </a:p>
        </p:txBody>
      </p:sp>
      <p:sp>
        <p:nvSpPr>
          <p:cNvPr id="5" name="Нижний колонтитул 4">
            <a:extLst>
              <a:ext uri="{FF2B5EF4-FFF2-40B4-BE49-F238E27FC236}">
                <a16:creationId xmlns:a16="http://schemas.microsoft.com/office/drawing/2014/main" id="{7931CE35-DDB2-4A49-A394-87186504491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42AB281-2631-42C4-9C0B-B229EA52B9E1}"/>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2480886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B12D0C-7305-436C-9137-87BAC2995DA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9AAC8E7-BE02-43AE-95CA-966E9C716C3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1B05D3B-12A8-4829-BE77-EFCCF1B31A56}"/>
              </a:ext>
            </a:extLst>
          </p:cNvPr>
          <p:cNvSpPr>
            <a:spLocks noGrp="1"/>
          </p:cNvSpPr>
          <p:nvPr>
            <p:ph type="dt" sz="half" idx="10"/>
          </p:nvPr>
        </p:nvSpPr>
        <p:spPr/>
        <p:txBody>
          <a:bodyPr/>
          <a:lstStyle/>
          <a:p>
            <a:fld id="{18798F8C-4D7C-4B86-911A-4CC17B470D70}" type="datetimeFigureOut">
              <a:rPr lang="ru-RU" smtClean="0"/>
              <a:t>22.01.2018</a:t>
            </a:fld>
            <a:endParaRPr lang="ru-RU"/>
          </a:p>
        </p:txBody>
      </p:sp>
      <p:sp>
        <p:nvSpPr>
          <p:cNvPr id="5" name="Нижний колонтитул 4">
            <a:extLst>
              <a:ext uri="{FF2B5EF4-FFF2-40B4-BE49-F238E27FC236}">
                <a16:creationId xmlns:a16="http://schemas.microsoft.com/office/drawing/2014/main" id="{D1B4EB47-A067-465F-8808-8510C08F4E1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EEB4934-95F2-47B9-A31B-C352243B1D4C}"/>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1076319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3DE8C6-7AAB-4A54-99ED-F3FD5CE41CA7}"/>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D6FFA28-7A96-4702-928B-B9FDB638AD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4AA7568-EC35-4478-8E64-91CB50319B5C}"/>
              </a:ext>
            </a:extLst>
          </p:cNvPr>
          <p:cNvSpPr>
            <a:spLocks noGrp="1"/>
          </p:cNvSpPr>
          <p:nvPr>
            <p:ph type="dt" sz="half" idx="10"/>
          </p:nvPr>
        </p:nvSpPr>
        <p:spPr/>
        <p:txBody>
          <a:bodyPr/>
          <a:lstStyle/>
          <a:p>
            <a:fld id="{18798F8C-4D7C-4B86-911A-4CC17B470D70}" type="datetimeFigureOut">
              <a:rPr lang="ru-RU" smtClean="0"/>
              <a:t>22.01.2018</a:t>
            </a:fld>
            <a:endParaRPr lang="ru-RU"/>
          </a:p>
        </p:txBody>
      </p:sp>
      <p:sp>
        <p:nvSpPr>
          <p:cNvPr id="5" name="Нижний колонтитул 4">
            <a:extLst>
              <a:ext uri="{FF2B5EF4-FFF2-40B4-BE49-F238E27FC236}">
                <a16:creationId xmlns:a16="http://schemas.microsoft.com/office/drawing/2014/main" id="{2616AFBD-9D2A-4A4F-845B-8C377434C89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F8BA180-4DCF-4ECA-AF53-22FAF812301E}"/>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146668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88C051-F3C2-4354-A996-8E763BC835D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2192591-1BA2-47D7-B0DB-F5411CF7C76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0A74ADF-0945-4163-B88D-679C6514B80E}"/>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313A8E63-320F-4F3B-946D-9A1614ACFD5B}"/>
              </a:ext>
            </a:extLst>
          </p:cNvPr>
          <p:cNvSpPr>
            <a:spLocks noGrp="1"/>
          </p:cNvSpPr>
          <p:nvPr>
            <p:ph type="dt" sz="half" idx="10"/>
          </p:nvPr>
        </p:nvSpPr>
        <p:spPr/>
        <p:txBody>
          <a:bodyPr/>
          <a:lstStyle/>
          <a:p>
            <a:fld id="{18798F8C-4D7C-4B86-911A-4CC17B470D70}" type="datetimeFigureOut">
              <a:rPr lang="ru-RU" smtClean="0"/>
              <a:t>22.01.2018</a:t>
            </a:fld>
            <a:endParaRPr lang="ru-RU"/>
          </a:p>
        </p:txBody>
      </p:sp>
      <p:sp>
        <p:nvSpPr>
          <p:cNvPr id="6" name="Нижний колонтитул 5">
            <a:extLst>
              <a:ext uri="{FF2B5EF4-FFF2-40B4-BE49-F238E27FC236}">
                <a16:creationId xmlns:a16="http://schemas.microsoft.com/office/drawing/2014/main" id="{34019100-0D97-4117-817B-C59008FE85A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CBD1348-672E-4984-A972-9627CE151432}"/>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358915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AB6124-F633-498D-94D8-E1232796105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72EE7C89-0779-4880-8F95-CA0ABB19DA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380FD6E9-D707-44E1-850D-4864A5DDA42C}"/>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95C9ABA-D870-4147-94D9-6349A481D0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F062CA02-AD8C-42AE-A843-DC7D1D8836C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14D4DE7D-5D7B-45E4-9C78-AF6BBDFF19E8}"/>
              </a:ext>
            </a:extLst>
          </p:cNvPr>
          <p:cNvSpPr>
            <a:spLocks noGrp="1"/>
          </p:cNvSpPr>
          <p:nvPr>
            <p:ph type="dt" sz="half" idx="10"/>
          </p:nvPr>
        </p:nvSpPr>
        <p:spPr/>
        <p:txBody>
          <a:bodyPr/>
          <a:lstStyle/>
          <a:p>
            <a:fld id="{18798F8C-4D7C-4B86-911A-4CC17B470D70}" type="datetimeFigureOut">
              <a:rPr lang="ru-RU" smtClean="0"/>
              <a:t>22.01.2018</a:t>
            </a:fld>
            <a:endParaRPr lang="ru-RU"/>
          </a:p>
        </p:txBody>
      </p:sp>
      <p:sp>
        <p:nvSpPr>
          <p:cNvPr id="8" name="Нижний колонтитул 7">
            <a:extLst>
              <a:ext uri="{FF2B5EF4-FFF2-40B4-BE49-F238E27FC236}">
                <a16:creationId xmlns:a16="http://schemas.microsoft.com/office/drawing/2014/main" id="{E93E7CDD-FF19-4095-9A60-873181DD3215}"/>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8DB95132-7F8C-4886-8FC2-E3223C51BAE9}"/>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2976140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13E5FB-D41E-4200-AC82-CD1D76C9DC8C}"/>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D6116452-62CF-4F3E-A48A-A643F2FFDA34}"/>
              </a:ext>
            </a:extLst>
          </p:cNvPr>
          <p:cNvSpPr>
            <a:spLocks noGrp="1"/>
          </p:cNvSpPr>
          <p:nvPr>
            <p:ph type="dt" sz="half" idx="10"/>
          </p:nvPr>
        </p:nvSpPr>
        <p:spPr/>
        <p:txBody>
          <a:bodyPr/>
          <a:lstStyle/>
          <a:p>
            <a:fld id="{18798F8C-4D7C-4B86-911A-4CC17B470D70}" type="datetimeFigureOut">
              <a:rPr lang="ru-RU" smtClean="0"/>
              <a:t>22.01.2018</a:t>
            </a:fld>
            <a:endParaRPr lang="ru-RU"/>
          </a:p>
        </p:txBody>
      </p:sp>
      <p:sp>
        <p:nvSpPr>
          <p:cNvPr id="4" name="Нижний колонтитул 3">
            <a:extLst>
              <a:ext uri="{FF2B5EF4-FFF2-40B4-BE49-F238E27FC236}">
                <a16:creationId xmlns:a16="http://schemas.microsoft.com/office/drawing/2014/main" id="{71DF34BD-543A-48B3-8FC3-0E24F25DAC3A}"/>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1312C253-6780-40A1-B575-2B148EF864E6}"/>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3451528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5C649DEB-9823-4E17-B185-7F913F12DD8D}"/>
              </a:ext>
            </a:extLst>
          </p:cNvPr>
          <p:cNvSpPr>
            <a:spLocks noGrp="1"/>
          </p:cNvSpPr>
          <p:nvPr>
            <p:ph type="dt" sz="half" idx="10"/>
          </p:nvPr>
        </p:nvSpPr>
        <p:spPr/>
        <p:txBody>
          <a:bodyPr/>
          <a:lstStyle/>
          <a:p>
            <a:fld id="{18798F8C-4D7C-4B86-911A-4CC17B470D70}" type="datetimeFigureOut">
              <a:rPr lang="ru-RU" smtClean="0"/>
              <a:t>22.01.2018</a:t>
            </a:fld>
            <a:endParaRPr lang="ru-RU"/>
          </a:p>
        </p:txBody>
      </p:sp>
      <p:sp>
        <p:nvSpPr>
          <p:cNvPr id="3" name="Нижний колонтитул 2">
            <a:extLst>
              <a:ext uri="{FF2B5EF4-FFF2-40B4-BE49-F238E27FC236}">
                <a16:creationId xmlns:a16="http://schemas.microsoft.com/office/drawing/2014/main" id="{08964394-DB18-4A87-B5AD-CEF5478E1F0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7E5CB976-8F7E-4AC5-85BC-F140FBC5D00B}"/>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1394633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FDFFD4-6387-45F8-BEC0-781C5F2B0F0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2179EE8-38A0-4FCC-9C8A-B9EC4E6EEE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C65267AB-2690-4E66-BE82-9138674A3E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14ED073-AF83-48A4-8DCA-DEA89154F888}"/>
              </a:ext>
            </a:extLst>
          </p:cNvPr>
          <p:cNvSpPr>
            <a:spLocks noGrp="1"/>
          </p:cNvSpPr>
          <p:nvPr>
            <p:ph type="dt" sz="half" idx="10"/>
          </p:nvPr>
        </p:nvSpPr>
        <p:spPr/>
        <p:txBody>
          <a:bodyPr/>
          <a:lstStyle/>
          <a:p>
            <a:fld id="{18798F8C-4D7C-4B86-911A-4CC17B470D70}" type="datetimeFigureOut">
              <a:rPr lang="ru-RU" smtClean="0"/>
              <a:t>22.01.2018</a:t>
            </a:fld>
            <a:endParaRPr lang="ru-RU"/>
          </a:p>
        </p:txBody>
      </p:sp>
      <p:sp>
        <p:nvSpPr>
          <p:cNvPr id="6" name="Нижний колонтитул 5">
            <a:extLst>
              <a:ext uri="{FF2B5EF4-FFF2-40B4-BE49-F238E27FC236}">
                <a16:creationId xmlns:a16="http://schemas.microsoft.com/office/drawing/2014/main" id="{4365382B-F406-4AA2-AB0B-E509A5CBA37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538C058-1345-4127-815B-1E5E409AE1C3}"/>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287102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0F8C5A-B7E6-4118-95A0-4C08D5BC0FC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E3835101-84D9-4A36-BE5B-4C1C3B8536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59EB4A83-BAEE-4A85-8393-1859FB88A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4E53905-0726-4F09-A3BB-96AFBB3FC144}"/>
              </a:ext>
            </a:extLst>
          </p:cNvPr>
          <p:cNvSpPr>
            <a:spLocks noGrp="1"/>
          </p:cNvSpPr>
          <p:nvPr>
            <p:ph type="dt" sz="half" idx="10"/>
          </p:nvPr>
        </p:nvSpPr>
        <p:spPr/>
        <p:txBody>
          <a:bodyPr/>
          <a:lstStyle/>
          <a:p>
            <a:fld id="{18798F8C-4D7C-4B86-911A-4CC17B470D70}" type="datetimeFigureOut">
              <a:rPr lang="ru-RU" smtClean="0"/>
              <a:t>22.01.2018</a:t>
            </a:fld>
            <a:endParaRPr lang="ru-RU"/>
          </a:p>
        </p:txBody>
      </p:sp>
      <p:sp>
        <p:nvSpPr>
          <p:cNvPr id="6" name="Нижний колонтитул 5">
            <a:extLst>
              <a:ext uri="{FF2B5EF4-FFF2-40B4-BE49-F238E27FC236}">
                <a16:creationId xmlns:a16="http://schemas.microsoft.com/office/drawing/2014/main" id="{FB0FE691-48E9-4C64-8856-E1C0A167012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AF846120-DEA1-4D0F-B4F8-CA4F47BA92D5}"/>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1097127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5F3229-A5E4-4031-BB3D-0E13A2B4A62A}"/>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E9F22055-084F-4735-BDF1-043587614D8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9CB393B-5E28-4552-B1BF-1D2D723E8B74}"/>
              </a:ext>
            </a:extLst>
          </p:cNvPr>
          <p:cNvSpPr>
            <a:spLocks noGrp="1"/>
          </p:cNvSpPr>
          <p:nvPr>
            <p:ph type="dt" sz="half" idx="10"/>
          </p:nvPr>
        </p:nvSpPr>
        <p:spPr/>
        <p:txBody>
          <a:bodyPr/>
          <a:lstStyle/>
          <a:p>
            <a:fld id="{18798F8C-4D7C-4B86-911A-4CC17B470D70}" type="datetimeFigureOut">
              <a:rPr lang="ru-RU" smtClean="0"/>
              <a:t>22.01.2018</a:t>
            </a:fld>
            <a:endParaRPr lang="ru-RU"/>
          </a:p>
        </p:txBody>
      </p:sp>
      <p:sp>
        <p:nvSpPr>
          <p:cNvPr id="5" name="Нижний колонтитул 4">
            <a:extLst>
              <a:ext uri="{FF2B5EF4-FFF2-40B4-BE49-F238E27FC236}">
                <a16:creationId xmlns:a16="http://schemas.microsoft.com/office/drawing/2014/main" id="{8CD7170F-5C0B-49A7-821B-B1ADD379618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3FECE0D-C946-4584-BD15-8E8A9E9DBF41}"/>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2914292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37A1C3D3-68C3-4EC5-AA02-8F3B960A2CB0}"/>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6F3C9870-2F05-4CE2-9FA4-2C28C484638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9C764C3-E178-4880-B1DF-D6F70EF5BBE4}"/>
              </a:ext>
            </a:extLst>
          </p:cNvPr>
          <p:cNvSpPr>
            <a:spLocks noGrp="1"/>
          </p:cNvSpPr>
          <p:nvPr>
            <p:ph type="dt" sz="half" idx="10"/>
          </p:nvPr>
        </p:nvSpPr>
        <p:spPr/>
        <p:txBody>
          <a:bodyPr/>
          <a:lstStyle/>
          <a:p>
            <a:fld id="{18798F8C-4D7C-4B86-911A-4CC17B470D70}" type="datetimeFigureOut">
              <a:rPr lang="ru-RU" smtClean="0"/>
              <a:t>22.01.2018</a:t>
            </a:fld>
            <a:endParaRPr lang="ru-RU"/>
          </a:p>
        </p:txBody>
      </p:sp>
      <p:sp>
        <p:nvSpPr>
          <p:cNvPr id="5" name="Нижний колонтитул 4">
            <a:extLst>
              <a:ext uri="{FF2B5EF4-FFF2-40B4-BE49-F238E27FC236}">
                <a16:creationId xmlns:a16="http://schemas.microsoft.com/office/drawing/2014/main" id="{F54094CD-FB62-4336-A648-57A1892BEEB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D0648DA-622D-4AF4-B05A-8624F4A67435}"/>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435757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857120-C270-47FD-BF84-CCD88D54B7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459210D6-6394-4892-8F67-6A4EDB19B9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C74DE28-896B-4817-A1F6-4F8210D0C8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798F8C-4D7C-4B86-911A-4CC17B470D70}" type="datetimeFigureOut">
              <a:rPr lang="ru-RU" smtClean="0"/>
              <a:t>22.01.2018</a:t>
            </a:fld>
            <a:endParaRPr lang="ru-RU"/>
          </a:p>
        </p:txBody>
      </p:sp>
      <p:sp>
        <p:nvSpPr>
          <p:cNvPr id="5" name="Нижний колонтитул 4">
            <a:extLst>
              <a:ext uri="{FF2B5EF4-FFF2-40B4-BE49-F238E27FC236}">
                <a16:creationId xmlns:a16="http://schemas.microsoft.com/office/drawing/2014/main" id="{1DBFD806-3A90-40A6-8906-49327B16F2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9C40A837-7E2E-4F72-965B-50CDA71C93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FDF57C-7CB7-404A-BC4D-323FAF254240}" type="slidenum">
              <a:rPr lang="ru-RU" smtClean="0"/>
              <a:t>‹#›</a:t>
            </a:fld>
            <a:endParaRPr lang="ru-RU"/>
          </a:p>
        </p:txBody>
      </p:sp>
    </p:spTree>
    <p:extLst>
      <p:ext uri="{BB962C8B-B14F-4D97-AF65-F5344CB8AC3E}">
        <p14:creationId xmlns:p14="http://schemas.microsoft.com/office/powerpoint/2010/main" val="4070981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7F32C6C4-76CD-4B45-87F9-1752D8F52C11}"/>
              </a:ext>
            </a:extLst>
          </p:cNvPr>
          <p:cNvSpPr/>
          <p:nvPr/>
        </p:nvSpPr>
        <p:spPr>
          <a:xfrm>
            <a:off x="3788589" y="247916"/>
            <a:ext cx="3601948" cy="523220"/>
          </a:xfrm>
          <a:prstGeom prst="rect">
            <a:avLst/>
          </a:prstGeom>
        </p:spPr>
        <p:txBody>
          <a:bodyPr wrap="none">
            <a:spAutoFit/>
          </a:bodyPr>
          <a:lstStyle/>
          <a:p>
            <a:pPr marR="179705" indent="450215" algn="ctr">
              <a:spcAft>
                <a:spcPts val="0"/>
              </a:spcAft>
            </a:pPr>
            <a:r>
              <a:rPr lang="kk-KZ" sz="2800" b="1" dirty="0">
                <a:latin typeface="Times New Roman" panose="02020603050405020304" pitchFamily="18" charset="0"/>
                <a:ea typeface="Times New Roman" panose="02020603050405020304" pitchFamily="18" charset="0"/>
              </a:rPr>
              <a:t>C#  тіліне кіріспе</a:t>
            </a:r>
            <a:endParaRPr lang="ru-RU" sz="2800" dirty="0">
              <a:effectLst/>
              <a:latin typeface="Times New Roman" panose="02020603050405020304" pitchFamily="18" charset="0"/>
              <a:ea typeface="Times New Roman" panose="02020603050405020304" pitchFamily="18" charset="0"/>
            </a:endParaRPr>
          </a:p>
        </p:txBody>
      </p:sp>
      <p:sp>
        <p:nvSpPr>
          <p:cNvPr id="5" name="Прямоугольник 4">
            <a:extLst>
              <a:ext uri="{FF2B5EF4-FFF2-40B4-BE49-F238E27FC236}">
                <a16:creationId xmlns:a16="http://schemas.microsoft.com/office/drawing/2014/main" id="{BF505ACC-F0A9-45A4-886B-1110856E0FDA}"/>
              </a:ext>
            </a:extLst>
          </p:cNvPr>
          <p:cNvSpPr/>
          <p:nvPr/>
        </p:nvSpPr>
        <p:spPr>
          <a:xfrm>
            <a:off x="0" y="791877"/>
            <a:ext cx="4193713" cy="461665"/>
          </a:xfrm>
          <a:prstGeom prst="rect">
            <a:avLst/>
          </a:prstGeom>
        </p:spPr>
        <p:txBody>
          <a:bodyPr wrap="none">
            <a:spAutoFit/>
          </a:bodyPr>
          <a:lstStyle/>
          <a:p>
            <a:pPr indent="450215" algn="ctr">
              <a:spcBef>
                <a:spcPts val="900"/>
              </a:spcBef>
              <a:spcAft>
                <a:spcPts val="600"/>
              </a:spcAft>
            </a:pPr>
            <a:r>
              <a:rPr lang="kk-KZ" sz="2400" b="1" dirty="0">
                <a:latin typeface="Times New Roman" panose="02020603050405020304" pitchFamily="18" charset="0"/>
                <a:ea typeface="Times New Roman" panose="02020603050405020304" pitchFamily="18" charset="0"/>
              </a:rPr>
              <a:t>Алгоритм туралы түсінік</a:t>
            </a:r>
            <a:endParaRPr lang="ru-RU" sz="2400" b="1" dirty="0">
              <a:latin typeface="Times New Roman" panose="02020603050405020304" pitchFamily="18" charset="0"/>
              <a:ea typeface="Times New Roman" panose="02020603050405020304" pitchFamily="18" charset="0"/>
            </a:endParaRPr>
          </a:p>
        </p:txBody>
      </p:sp>
      <p:sp>
        <p:nvSpPr>
          <p:cNvPr id="6" name="Прямоугольник 5">
            <a:extLst>
              <a:ext uri="{FF2B5EF4-FFF2-40B4-BE49-F238E27FC236}">
                <a16:creationId xmlns:a16="http://schemas.microsoft.com/office/drawing/2014/main" id="{DB1DB194-6A32-4DEA-A09C-48F5AAABA136}"/>
              </a:ext>
            </a:extLst>
          </p:cNvPr>
          <p:cNvSpPr/>
          <p:nvPr/>
        </p:nvSpPr>
        <p:spPr>
          <a:xfrm>
            <a:off x="740589" y="1249362"/>
            <a:ext cx="10752716" cy="1015663"/>
          </a:xfrm>
          <a:prstGeom prst="rect">
            <a:avLst/>
          </a:prstGeom>
        </p:spPr>
        <p:txBody>
          <a:bodyPr wrap="square">
            <a:spAutoFit/>
          </a:bodyPr>
          <a:lstStyle/>
          <a:p>
            <a:pPr indent="450215" algn="just">
              <a:spcAft>
                <a:spcPts val="0"/>
              </a:spcAft>
            </a:pPr>
            <a:r>
              <a:rPr lang="kk-KZ" sz="2000" dirty="0">
                <a:latin typeface="Times New Roman" panose="02020603050405020304" pitchFamily="18" charset="0"/>
                <a:ea typeface="Times New Roman" panose="02020603050405020304" pitchFamily="18" charset="0"/>
              </a:rPr>
              <a:t>Кез келген бағдарламаны жазу үдерісін қарастырсақ, </a:t>
            </a:r>
            <a:r>
              <a:rPr lang="kk-KZ" sz="2000" b="1" dirty="0">
                <a:latin typeface="Times New Roman" panose="02020603050405020304" pitchFamily="18" charset="0"/>
                <a:ea typeface="Times New Roman" panose="02020603050405020304" pitchFamily="18" charset="0"/>
              </a:rPr>
              <a:t>екі негізгі кезеңді</a:t>
            </a:r>
            <a:r>
              <a:rPr lang="kk-KZ" sz="2000" dirty="0">
                <a:latin typeface="Times New Roman" panose="02020603050405020304" pitchFamily="18" charset="0"/>
                <a:ea typeface="Times New Roman" panose="02020603050405020304" pitchFamily="18" charset="0"/>
              </a:rPr>
              <a:t> бөліп алуға болады </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kk-KZ" sz="2000" dirty="0">
                <a:latin typeface="Times New Roman" panose="02020603050405020304" pitchFamily="18" charset="0"/>
                <a:ea typeface="Times New Roman" panose="02020603050405020304" pitchFamily="18" charset="0"/>
              </a:rPr>
              <a:t>– </a:t>
            </a:r>
            <a:r>
              <a:rPr lang="kk-KZ" sz="2000" b="1" dirty="0">
                <a:latin typeface="Times New Roman" panose="02020603050405020304" pitchFamily="18" charset="0"/>
                <a:ea typeface="Times New Roman" panose="02020603050405020304" pitchFamily="18" charset="0"/>
              </a:rPr>
              <a:t>есепті шешу алгоритмін құру </a:t>
            </a:r>
            <a:r>
              <a:rPr lang="kk-KZ" sz="2000" dirty="0">
                <a:latin typeface="Times New Roman" panose="02020603050405020304" pitchFamily="18" charset="0"/>
                <a:ea typeface="Times New Roman" panose="02020603050405020304" pitchFamily="18" charset="0"/>
              </a:rPr>
              <a:t>және</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kk-KZ" sz="2000" b="1" dirty="0">
                <a:latin typeface="Times New Roman" panose="02020603050405020304" pitchFamily="18" charset="0"/>
                <a:ea typeface="Times New Roman" panose="02020603050405020304" pitchFamily="18" charset="0"/>
              </a:rPr>
              <a:t>–  алгоритмді іске асыру кезеңдері.</a:t>
            </a:r>
            <a:endParaRPr lang="ru-RU" sz="2000" dirty="0">
              <a:latin typeface="Times New Roman" panose="02020603050405020304" pitchFamily="18" charset="0"/>
              <a:ea typeface="Times New Roman" panose="02020603050405020304" pitchFamily="18" charset="0"/>
            </a:endParaRPr>
          </a:p>
        </p:txBody>
      </p:sp>
      <p:sp>
        <p:nvSpPr>
          <p:cNvPr id="7" name="Прямоугольник 6">
            <a:extLst>
              <a:ext uri="{FF2B5EF4-FFF2-40B4-BE49-F238E27FC236}">
                <a16:creationId xmlns:a16="http://schemas.microsoft.com/office/drawing/2014/main" id="{2BADC143-CC14-4F73-8776-DD3FCD0119EB}"/>
              </a:ext>
            </a:extLst>
          </p:cNvPr>
          <p:cNvSpPr/>
          <p:nvPr/>
        </p:nvSpPr>
        <p:spPr>
          <a:xfrm>
            <a:off x="740589" y="2365140"/>
            <a:ext cx="10604696" cy="1015663"/>
          </a:xfrm>
          <a:prstGeom prst="rect">
            <a:avLst/>
          </a:prstGeom>
        </p:spPr>
        <p:txBody>
          <a:bodyPr wrap="square">
            <a:spAutoFit/>
          </a:bodyPr>
          <a:lstStyle/>
          <a:p>
            <a:pPr indent="450215" algn="just">
              <a:spcAft>
                <a:spcPts val="0"/>
              </a:spcAft>
            </a:pPr>
            <a:r>
              <a:rPr lang="kk-KZ" sz="2000" b="1" dirty="0">
                <a:latin typeface="Times New Roman" panose="02020603050405020304" pitchFamily="18" charset="0"/>
                <a:ea typeface="Times New Roman" panose="02020603050405020304" pitchFamily="18" charset="0"/>
              </a:rPr>
              <a:t>Есепті шешу алгоритмін</a:t>
            </a:r>
            <a:r>
              <a:rPr lang="kk-KZ" sz="2000" dirty="0">
                <a:latin typeface="Times New Roman" panose="02020603050405020304" pitchFamily="18" charset="0"/>
                <a:ea typeface="Times New Roman" panose="02020603050405020304" pitchFamily="18" charset="0"/>
              </a:rPr>
              <a:t> құру кезеңін түсіну үшін алгоритм ұғымын анықтап алу керек. </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kk-KZ" sz="2000" dirty="0">
                <a:latin typeface="Times New Roman" panose="02020603050405020304" pitchFamily="18" charset="0"/>
                <a:ea typeface="Times New Roman" panose="02020603050405020304" pitchFamily="18" charset="0"/>
              </a:rPr>
              <a:t>«Қазіргі кездегі алгоритм сөзінің мағынасы үдеріс, әдіс, тәсіл, рәсім, бағдарлама сөздерінің мағынасына өте ұқсас, бірақ «алгоритм» сөзінің қосымша сипаты бар. </a:t>
            </a:r>
            <a:endParaRPr lang="ru-RU" sz="2000" dirty="0">
              <a:latin typeface="Times New Roman" panose="02020603050405020304" pitchFamily="18" charset="0"/>
              <a:ea typeface="Times New Roman" panose="02020603050405020304" pitchFamily="18" charset="0"/>
            </a:endParaRPr>
          </a:p>
        </p:txBody>
      </p:sp>
      <p:sp>
        <p:nvSpPr>
          <p:cNvPr id="8" name="Прямоугольник 7">
            <a:extLst>
              <a:ext uri="{FF2B5EF4-FFF2-40B4-BE49-F238E27FC236}">
                <a16:creationId xmlns:a16="http://schemas.microsoft.com/office/drawing/2014/main" id="{EFA01DF1-DA78-4DA4-A6F8-8B61EA5BB0A7}"/>
              </a:ext>
            </a:extLst>
          </p:cNvPr>
          <p:cNvSpPr/>
          <p:nvPr/>
        </p:nvSpPr>
        <p:spPr>
          <a:xfrm>
            <a:off x="814599" y="3477198"/>
            <a:ext cx="10604695" cy="3139321"/>
          </a:xfrm>
          <a:prstGeom prst="rect">
            <a:avLst/>
          </a:prstGeom>
        </p:spPr>
        <p:txBody>
          <a:bodyPr wrap="square">
            <a:spAutoFit/>
          </a:bodyPr>
          <a:lstStyle/>
          <a:p>
            <a:pPr indent="450215" algn="just">
              <a:spcAft>
                <a:spcPts val="0"/>
              </a:spcAft>
            </a:pPr>
            <a:r>
              <a:rPr lang="kk-KZ" sz="2200" dirty="0">
                <a:latin typeface="Times New Roman" panose="02020603050405020304" pitchFamily="18" charset="0"/>
                <a:ea typeface="Times New Roman" panose="02020603050405020304" pitchFamily="18" charset="0"/>
              </a:rPr>
              <a:t>Алгоритм ұғымының </a:t>
            </a:r>
            <a:r>
              <a:rPr lang="kk-KZ" sz="2200" b="1" dirty="0">
                <a:latin typeface="Times New Roman" panose="02020603050405020304" pitchFamily="18" charset="0"/>
                <a:ea typeface="Times New Roman" panose="02020603050405020304" pitchFamily="18" charset="0"/>
              </a:rPr>
              <a:t>ең негізгі бес қасиеті бар</a:t>
            </a:r>
            <a:r>
              <a:rPr lang="kk-KZ" sz="2200" dirty="0">
                <a:latin typeface="Times New Roman" panose="02020603050405020304" pitchFamily="18" charset="0"/>
                <a:ea typeface="Times New Roman" panose="02020603050405020304" pitchFamily="18" charset="0"/>
              </a:rPr>
              <a:t>, олардың әрқайсысы оның ерекшелігін сипаттап, әрекеттер ретін анықтайтын басқа сөздердің мағынасынан бөледі. </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b="1" dirty="0">
                <a:latin typeface="Times New Roman" panose="02020603050405020304" pitchFamily="18" charset="0"/>
                <a:ea typeface="Times New Roman" panose="02020603050405020304" pitchFamily="18" charset="0"/>
              </a:rPr>
              <a:t>Алгоритмнің негізгі қасиеттері</a:t>
            </a:r>
            <a:r>
              <a:rPr lang="kk-KZ" sz="2200" dirty="0">
                <a:latin typeface="Times New Roman" panose="02020603050405020304" pitchFamily="18" charset="0"/>
                <a:ea typeface="Times New Roman" panose="02020603050405020304" pitchFamily="18" charset="0"/>
              </a:rPr>
              <a:t>:</a:t>
            </a:r>
            <a:endParaRPr lang="ru-RU" sz="22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678815" algn="l"/>
              </a:tabLst>
            </a:pPr>
            <a:r>
              <a:rPr lang="kk-KZ" sz="2200" b="1" dirty="0">
                <a:latin typeface="Times New Roman" panose="02020603050405020304" pitchFamily="18" charset="0"/>
                <a:ea typeface="Times New Roman" panose="02020603050405020304" pitchFamily="18" charset="0"/>
              </a:rPr>
              <a:t>алгоритмнің аяқталуы;</a:t>
            </a:r>
            <a:endParaRPr lang="ru-RU" sz="22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678815" algn="l"/>
              </a:tabLst>
            </a:pPr>
            <a:r>
              <a:rPr lang="kk-KZ" sz="2200" b="1" dirty="0">
                <a:latin typeface="Times New Roman" panose="02020603050405020304" pitchFamily="18" charset="0"/>
                <a:ea typeface="Times New Roman" panose="02020603050405020304" pitchFamily="18" charset="0"/>
              </a:rPr>
              <a:t>анықтылық;</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b="1" dirty="0">
                <a:latin typeface="Times New Roman" panose="02020603050405020304" pitchFamily="18" charset="0"/>
                <a:ea typeface="Times New Roman" panose="02020603050405020304" pitchFamily="18" charset="0"/>
              </a:rPr>
              <a:t>– тиімділік;</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b="1" dirty="0">
                <a:latin typeface="Times New Roman" panose="02020603050405020304" pitchFamily="18" charset="0"/>
                <a:ea typeface="Times New Roman" panose="02020603050405020304" pitchFamily="18" charset="0"/>
              </a:rPr>
              <a:t>– деректерді енгізу;</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b="1" dirty="0">
                <a:latin typeface="Times New Roman" panose="02020603050405020304" pitchFamily="18" charset="0"/>
                <a:ea typeface="Times New Roman" panose="02020603050405020304" pitchFamily="18" charset="0"/>
              </a:rPr>
              <a:t>– деректерді шығару.</a:t>
            </a:r>
            <a:endParaRPr lang="ru-RU" sz="2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25363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A570F40-10FE-49C4-A562-215F40A699E5}"/>
              </a:ext>
            </a:extLst>
          </p:cNvPr>
          <p:cNvSpPr/>
          <p:nvPr/>
        </p:nvSpPr>
        <p:spPr>
          <a:xfrm>
            <a:off x="905021" y="957213"/>
            <a:ext cx="10381957" cy="2246769"/>
          </a:xfrm>
          <a:prstGeom prst="rect">
            <a:avLst/>
          </a:prstGeom>
        </p:spPr>
        <p:txBody>
          <a:bodyPr wrap="square">
            <a:spAutoFit/>
          </a:bodyPr>
          <a:lstStyle/>
          <a:p>
            <a:pPr indent="450215" algn="just">
              <a:spcAft>
                <a:spcPts val="0"/>
              </a:spcAft>
            </a:pPr>
            <a:r>
              <a:rPr lang="kk-KZ" sz="2000" b="1" dirty="0">
                <a:latin typeface="Times New Roman" panose="02020603050405020304" pitchFamily="18" charset="0"/>
                <a:ea typeface="Times New Roman" panose="02020603050405020304" pitchFamily="18" charset="0"/>
              </a:rPr>
              <a:t>Алгоритмнің бірінші қасиеті</a:t>
            </a:r>
            <a:r>
              <a:rPr lang="kk-KZ" sz="2000" dirty="0">
                <a:latin typeface="Times New Roman" panose="02020603050405020304" pitchFamily="18" charset="0"/>
                <a:ea typeface="Times New Roman" panose="02020603050405020304" pitchFamily="18" charset="0"/>
              </a:rPr>
              <a:t> - </a:t>
            </a:r>
            <a:r>
              <a:rPr lang="kk-KZ" sz="2000" b="1" dirty="0">
                <a:latin typeface="Times New Roman" panose="02020603050405020304" pitchFamily="18" charset="0"/>
                <a:ea typeface="Times New Roman" panose="02020603050405020304" pitchFamily="18" charset="0"/>
              </a:rPr>
              <a:t>алгоритмнің аяқталуы</a:t>
            </a:r>
            <a:r>
              <a:rPr lang="kk-KZ" sz="2000" dirty="0">
                <a:latin typeface="Times New Roman" panose="02020603050405020304" pitchFamily="18" charset="0"/>
                <a:ea typeface="Times New Roman" panose="02020603050405020304" pitchFamily="18" charset="0"/>
              </a:rPr>
              <a:t>, яғни алгоритм қадамдардың соңғы санында аяқталуы тиіс. Сонымен бірге қадамдар саны өте көп болуы мүмкін, бірақ олар аяқталуы тиіс. </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kk-KZ" sz="2000" b="1" dirty="0">
                <a:latin typeface="Times New Roman" panose="02020603050405020304" pitchFamily="18" charset="0"/>
                <a:ea typeface="Times New Roman" panose="02020603050405020304" pitchFamily="18" charset="0"/>
              </a:rPr>
              <a:t>Алгоритмнің екінші қасиеті - анықтылық, яғни алгоритмнің әрбір қадамы нақты анықталуы тиіс.</a:t>
            </a:r>
            <a:r>
              <a:rPr lang="kk-KZ" sz="2000" dirty="0">
                <a:latin typeface="Times New Roman" panose="02020603050405020304" pitchFamily="18" charset="0"/>
                <a:ea typeface="Times New Roman" panose="02020603050405020304" pitchFamily="18" charset="0"/>
              </a:rPr>
              <a:t> Мысалы, рецепте «Бір салым тұзды қосыңыз» нұсқауы саусақтардың өлшемі мен азық-түліктің көлемін ескермейді. </a:t>
            </a:r>
          </a:p>
          <a:p>
            <a:pPr indent="450215" algn="just">
              <a:spcAft>
                <a:spcPts val="0"/>
              </a:spcAft>
            </a:pPr>
            <a:endParaRPr lang="ru-RU" sz="20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7718589E-9C93-4C79-AEE0-886BA487C721}"/>
              </a:ext>
            </a:extLst>
          </p:cNvPr>
          <p:cNvSpPr/>
          <p:nvPr/>
        </p:nvSpPr>
        <p:spPr>
          <a:xfrm>
            <a:off x="977702" y="2850814"/>
            <a:ext cx="10480431" cy="707886"/>
          </a:xfrm>
          <a:prstGeom prst="rect">
            <a:avLst/>
          </a:prstGeom>
        </p:spPr>
        <p:txBody>
          <a:bodyPr wrap="square">
            <a:spAutoFit/>
          </a:bodyPr>
          <a:lstStyle/>
          <a:p>
            <a:r>
              <a:rPr lang="kk-KZ" sz="2000" b="1" dirty="0">
                <a:latin typeface="Times New Roman" panose="02020603050405020304" pitchFamily="18" charset="0"/>
                <a:ea typeface="Times New Roman" panose="02020603050405020304" pitchFamily="18" charset="0"/>
              </a:rPr>
              <a:t>Алгоритмнің үшінші қасиеті - тиімділік, яғни шешім қолданылатын ресурстардың ең аз шығынын жұмсап, тез және дұрыс орындалуы тиіс.</a:t>
            </a:r>
            <a:r>
              <a:rPr lang="kk-KZ" sz="2000" dirty="0">
                <a:latin typeface="Times New Roman" panose="02020603050405020304" pitchFamily="18" charset="0"/>
                <a:ea typeface="Times New Roman" panose="02020603050405020304" pitchFamily="18" charset="0"/>
              </a:rPr>
              <a:t> </a:t>
            </a:r>
            <a:endParaRPr lang="ru-RU" sz="2000" dirty="0"/>
          </a:p>
        </p:txBody>
      </p:sp>
      <p:sp>
        <p:nvSpPr>
          <p:cNvPr id="4" name="Прямоугольник 3">
            <a:extLst>
              <a:ext uri="{FF2B5EF4-FFF2-40B4-BE49-F238E27FC236}">
                <a16:creationId xmlns:a16="http://schemas.microsoft.com/office/drawing/2014/main" id="{C52434AC-BC0E-4591-91D4-5825860C863E}"/>
              </a:ext>
            </a:extLst>
          </p:cNvPr>
          <p:cNvSpPr/>
          <p:nvPr/>
        </p:nvSpPr>
        <p:spPr>
          <a:xfrm>
            <a:off x="928465" y="3558700"/>
            <a:ext cx="10578906" cy="2554545"/>
          </a:xfrm>
          <a:prstGeom prst="rect">
            <a:avLst/>
          </a:prstGeom>
        </p:spPr>
        <p:txBody>
          <a:bodyPr wrap="square">
            <a:spAutoFit/>
          </a:bodyPr>
          <a:lstStyle/>
          <a:p>
            <a:pPr indent="450215" algn="just">
              <a:spcAft>
                <a:spcPts val="0"/>
              </a:spcAft>
            </a:pPr>
            <a:r>
              <a:rPr lang="kk-KZ" sz="2000" b="1" dirty="0">
                <a:latin typeface="Times New Roman" panose="02020603050405020304" pitchFamily="18" charset="0"/>
                <a:ea typeface="Times New Roman" panose="02020603050405020304" pitchFamily="18" charset="0"/>
              </a:rPr>
              <a:t>Деректерді енгізуді ұйымдастыру мен бағдарламаны басқару процесі</a:t>
            </a:r>
            <a:r>
              <a:rPr lang="kk-KZ" sz="2000" dirty="0">
                <a:latin typeface="Times New Roman" panose="02020603050405020304" pitchFamily="18" charset="0"/>
                <a:ea typeface="Times New Roman" panose="02020603050405020304" pitchFamily="18" charset="0"/>
              </a:rPr>
              <a:t> </a:t>
            </a:r>
            <a:r>
              <a:rPr lang="kk-KZ" sz="2000" b="1" dirty="0">
                <a:latin typeface="Times New Roman" panose="02020603050405020304" pitchFamily="18" charset="0"/>
                <a:ea typeface="Times New Roman" panose="02020603050405020304" pitchFamily="18" charset="0"/>
              </a:rPr>
              <a:t>алгоритмнің қазіргі кездегі ұғымында алгоритмнің жеке қасиеті болып бөлінді.</a:t>
            </a:r>
            <a:r>
              <a:rPr lang="kk-KZ" sz="2000" dirty="0">
                <a:latin typeface="Times New Roman" panose="02020603050405020304" pitchFamily="18" charset="0"/>
                <a:ea typeface="Times New Roman" panose="02020603050405020304" pitchFamily="18" charset="0"/>
              </a:rPr>
              <a:t> Бұл қасиет көбінесе </a:t>
            </a:r>
            <a:r>
              <a:rPr lang="kk-KZ" sz="2000" i="1" dirty="0">
                <a:latin typeface="Times New Roman" panose="02020603050405020304" pitchFamily="18" charset="0"/>
                <a:ea typeface="Times New Roman" panose="02020603050405020304" pitchFamily="18" charset="0"/>
              </a:rPr>
              <a:t>«Пайдаланушының деректерді енгізу интерфейсін»</a:t>
            </a:r>
            <a:r>
              <a:rPr lang="kk-KZ" sz="2000" dirty="0">
                <a:latin typeface="Times New Roman" panose="02020603050405020304" pitchFamily="18" charset="0"/>
                <a:ea typeface="Times New Roman" panose="02020603050405020304" pitchFamily="18" charset="0"/>
              </a:rPr>
              <a:t> анықтайды, яғни бағдарламаны пайдалану барысында деректерді енгізу мүмкіндігі. </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kk-KZ" sz="2000" dirty="0">
                <a:latin typeface="Times New Roman" panose="02020603050405020304" pitchFamily="18" charset="0"/>
                <a:ea typeface="Times New Roman" panose="02020603050405020304" pitchFamily="18" charset="0"/>
              </a:rPr>
              <a:t> Алгоритмнің соңғы қасиеті </a:t>
            </a:r>
            <a:r>
              <a:rPr lang="kk-KZ" sz="2000" b="1" dirty="0">
                <a:latin typeface="Times New Roman" panose="02020603050405020304" pitchFamily="18" charset="0"/>
                <a:ea typeface="Times New Roman" panose="02020603050405020304" pitchFamily="18" charset="0"/>
              </a:rPr>
              <a:t>бағдарлама жұмысының нәтижелерін шығаруды анықтайды</a:t>
            </a:r>
            <a:r>
              <a:rPr lang="kk-KZ" sz="2000" dirty="0">
                <a:latin typeface="Times New Roman" panose="02020603050405020304" pitchFamily="18" charset="0"/>
                <a:ea typeface="Times New Roman" panose="02020603050405020304" pitchFamily="18" charset="0"/>
              </a:rPr>
              <a:t>. Олар технологиялық процестер бойынша суреттер, кесте, график, кейбір цифрлық немесе аналогты мәндер, апаттық жағдайлардың дыбыстық сигналдары болуы мүмкін, т.б.. </a:t>
            </a:r>
            <a:endParaRPr lang="ru-RU" sz="2000" dirty="0">
              <a:latin typeface="Times New Roman" panose="02020603050405020304" pitchFamily="18" charset="0"/>
              <a:ea typeface="Times New Roman" panose="02020603050405020304" pitchFamily="18" charset="0"/>
            </a:endParaRPr>
          </a:p>
        </p:txBody>
      </p:sp>
      <p:sp>
        <p:nvSpPr>
          <p:cNvPr id="5" name="Прямоугольник 4">
            <a:extLst>
              <a:ext uri="{FF2B5EF4-FFF2-40B4-BE49-F238E27FC236}">
                <a16:creationId xmlns:a16="http://schemas.microsoft.com/office/drawing/2014/main" id="{D59E0EF5-CE0F-4B34-AF5B-8EDC6D1184B6}"/>
              </a:ext>
            </a:extLst>
          </p:cNvPr>
          <p:cNvSpPr/>
          <p:nvPr/>
        </p:nvSpPr>
        <p:spPr>
          <a:xfrm>
            <a:off x="211015" y="495548"/>
            <a:ext cx="4193713" cy="461665"/>
          </a:xfrm>
          <a:prstGeom prst="rect">
            <a:avLst/>
          </a:prstGeom>
        </p:spPr>
        <p:txBody>
          <a:bodyPr wrap="none">
            <a:spAutoFit/>
          </a:bodyPr>
          <a:lstStyle/>
          <a:p>
            <a:pPr indent="450215" algn="ctr">
              <a:spcBef>
                <a:spcPts val="900"/>
              </a:spcBef>
              <a:spcAft>
                <a:spcPts val="600"/>
              </a:spcAft>
            </a:pPr>
            <a:r>
              <a:rPr lang="kk-KZ" sz="2400" b="1" dirty="0">
                <a:latin typeface="Times New Roman" panose="02020603050405020304" pitchFamily="18" charset="0"/>
                <a:ea typeface="Times New Roman" panose="02020603050405020304" pitchFamily="18" charset="0"/>
              </a:rPr>
              <a:t>Алгоритм туралы түсінік</a:t>
            </a:r>
            <a:endParaRPr lang="ru-RU" sz="2400" b="1" dirty="0">
              <a:latin typeface="Times New Roman" panose="02020603050405020304" pitchFamily="18" charset="0"/>
              <a:ea typeface="Times New Roman" panose="02020603050405020304" pitchFamily="18" charset="0"/>
            </a:endParaRPr>
          </a:p>
        </p:txBody>
      </p:sp>
      <p:sp>
        <p:nvSpPr>
          <p:cNvPr id="6" name="Прямоугольник 5">
            <a:extLst>
              <a:ext uri="{FF2B5EF4-FFF2-40B4-BE49-F238E27FC236}">
                <a16:creationId xmlns:a16="http://schemas.microsoft.com/office/drawing/2014/main" id="{0D7809FB-6902-427D-8165-7584E2DA189B}"/>
              </a:ext>
            </a:extLst>
          </p:cNvPr>
          <p:cNvSpPr/>
          <p:nvPr/>
        </p:nvSpPr>
        <p:spPr>
          <a:xfrm>
            <a:off x="4185326" y="79275"/>
            <a:ext cx="3601948" cy="523220"/>
          </a:xfrm>
          <a:prstGeom prst="rect">
            <a:avLst/>
          </a:prstGeom>
        </p:spPr>
        <p:txBody>
          <a:bodyPr wrap="none">
            <a:spAutoFit/>
          </a:bodyPr>
          <a:lstStyle/>
          <a:p>
            <a:pPr marR="179705" indent="450215" algn="ctr">
              <a:spcAft>
                <a:spcPts val="0"/>
              </a:spcAft>
            </a:pPr>
            <a:r>
              <a:rPr lang="kk-KZ" sz="2800" b="1" dirty="0">
                <a:latin typeface="Times New Roman" panose="02020603050405020304" pitchFamily="18" charset="0"/>
                <a:ea typeface="Times New Roman" panose="02020603050405020304" pitchFamily="18" charset="0"/>
              </a:rPr>
              <a:t>C#  тіліне кіріспе</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62499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D2D60C7-A7C2-4C11-B0DA-B9A58B8A80B5}"/>
              </a:ext>
            </a:extLst>
          </p:cNvPr>
          <p:cNvSpPr/>
          <p:nvPr/>
        </p:nvSpPr>
        <p:spPr>
          <a:xfrm>
            <a:off x="335503" y="318254"/>
            <a:ext cx="4937314" cy="400110"/>
          </a:xfrm>
          <a:prstGeom prst="rect">
            <a:avLst/>
          </a:prstGeom>
        </p:spPr>
        <p:txBody>
          <a:bodyPr wrap="none">
            <a:spAutoFit/>
          </a:bodyPr>
          <a:lstStyle/>
          <a:p>
            <a:pPr indent="450215" algn="ctr">
              <a:spcBef>
                <a:spcPts val="900"/>
              </a:spcBef>
              <a:spcAft>
                <a:spcPts val="600"/>
              </a:spcAft>
            </a:pPr>
            <a:r>
              <a:rPr lang="kk-KZ" sz="2000" b="1" dirty="0">
                <a:latin typeface="Times New Roman" panose="02020603050405020304" pitchFamily="18" charset="0"/>
                <a:ea typeface="Times New Roman" panose="02020603050405020304" pitchFamily="18" charset="0"/>
              </a:rPr>
              <a:t>Есепті шешу алгоритмін құру кезеңі </a:t>
            </a:r>
            <a:endParaRPr lang="ru-RU" sz="2000" b="1"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728E1B48-1483-4081-B52E-D9658D3A1DA2}"/>
              </a:ext>
            </a:extLst>
          </p:cNvPr>
          <p:cNvSpPr/>
          <p:nvPr/>
        </p:nvSpPr>
        <p:spPr>
          <a:xfrm>
            <a:off x="548126" y="718364"/>
            <a:ext cx="11095748" cy="5355312"/>
          </a:xfrm>
          <a:prstGeom prst="rect">
            <a:avLst/>
          </a:prstGeom>
        </p:spPr>
        <p:txBody>
          <a:bodyPr wrap="square">
            <a:spAutoFit/>
          </a:bodyPr>
          <a:lstStyle/>
          <a:p>
            <a:pPr indent="450215" algn="just">
              <a:spcAft>
                <a:spcPts val="0"/>
              </a:spcAft>
            </a:pPr>
            <a:r>
              <a:rPr lang="kk-KZ" dirty="0">
                <a:latin typeface="Times New Roman" panose="02020603050405020304" pitchFamily="18" charset="0"/>
                <a:ea typeface="Times New Roman" panose="02020603050405020304" pitchFamily="18" charset="0"/>
              </a:rPr>
              <a:t>1 Есепті шешу алгоритмін құру есепті талдаудан басталады, яғни есептің мәнін анық түсіну керек. </a:t>
            </a:r>
          </a:p>
          <a:p>
            <a:pPr indent="450215" algn="just">
              <a:spcAft>
                <a:spcPts val="0"/>
              </a:spcAft>
            </a:pPr>
            <a:r>
              <a:rPr lang="kk-KZ" dirty="0">
                <a:latin typeface="Times New Roman" panose="02020603050405020304" pitchFamily="18" charset="0"/>
                <a:ea typeface="Times New Roman" panose="02020603050405020304" pitchFamily="18" charset="0"/>
              </a:rPr>
              <a:t>Есепті талдаудан кейін ғана </a:t>
            </a:r>
            <a:r>
              <a:rPr lang="kk-KZ" b="1" dirty="0">
                <a:latin typeface="Times New Roman" panose="02020603050405020304" pitchFamily="18" charset="0"/>
                <a:ea typeface="Times New Roman" panose="02020603050405020304" pitchFamily="18" charset="0"/>
              </a:rPr>
              <a:t>алгоритмді дайындауды </a:t>
            </a:r>
            <a:r>
              <a:rPr lang="kk-KZ" dirty="0">
                <a:latin typeface="Times New Roman" panose="02020603050405020304" pitchFamily="18" charset="0"/>
                <a:ea typeface="Times New Roman" panose="02020603050405020304" pitchFamily="18" charset="0"/>
              </a:rPr>
              <a:t>– </a:t>
            </a:r>
            <a:r>
              <a:rPr lang="kk-KZ" b="1" dirty="0">
                <a:latin typeface="Times New Roman" panose="02020603050405020304" pitchFamily="18" charset="0"/>
                <a:ea typeface="Times New Roman" panose="02020603050405020304" pitchFamily="18" charset="0"/>
              </a:rPr>
              <a:t>есепті шешетін ретті қадамдарды құруды </a:t>
            </a:r>
            <a:r>
              <a:rPr lang="kk-KZ" dirty="0">
                <a:latin typeface="Times New Roman" panose="02020603050405020304" pitchFamily="18" charset="0"/>
                <a:ea typeface="Times New Roman" panose="02020603050405020304" pitchFamily="18" charset="0"/>
              </a:rPr>
              <a:t>бастауға болады.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Есепті шешу алгоритмін құру бойынша соңғы жұмыс – </a:t>
            </a:r>
            <a:r>
              <a:rPr lang="kk-KZ" b="1" dirty="0">
                <a:latin typeface="Times New Roman" panose="02020603050405020304" pitchFamily="18" charset="0"/>
                <a:ea typeface="Times New Roman" panose="02020603050405020304" pitchFamily="18" charset="0"/>
              </a:rPr>
              <a:t>алгоритмді тексеру.</a:t>
            </a:r>
            <a:endParaRPr lang="ru-RU"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dirty="0">
                <a:latin typeface="Times New Roman" panose="02020603050405020304" pitchFamily="18" charset="0"/>
                <a:ea typeface="Times New Roman" panose="02020603050405020304" pitchFamily="18" charset="0"/>
              </a:rPr>
              <a:t>2 Есепті шешу алгоритмін құру кезеңінде алгоритм айқын болмаса, онда есептің шешімін бір-бірімен байланысқан жеке бағыныңқы есептерге немесе блогтарға бөлу керек. Әрбір блог үзінділерге бөлінуі мүмкін және ол әрбір үзіндінің орындау алгоритмі айқындалғанға дейін қайталанады. Есепті шешу кезінде жеке үзінділердің алгоритмдері есептің жалпы шешімін сипаттайтын бір алгоритмге біріктіріледі. </a:t>
            </a:r>
            <a:endParaRPr lang="ru-RU"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dirty="0">
                <a:latin typeface="Times New Roman" panose="02020603050405020304" pitchFamily="18" charset="0"/>
                <a:ea typeface="Times New Roman" panose="02020603050405020304" pitchFamily="18" charset="0"/>
              </a:rPr>
              <a:t>Алгоритмді құрудың бұл кезеңі ең маңызды болып табылады, өйткені осы кезеңде есепті шешудің барлық мүмкін нұсқалары қарастырылуы керек. Әсіресе ол шешмнің алгоритмі анық емес, ауқымды немесе логикалық күрделі есептерді шешу кезінде керек. </a:t>
            </a:r>
            <a:endParaRPr lang="ru-RU"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dirty="0">
                <a:latin typeface="Times New Roman" panose="02020603050405020304" pitchFamily="18" charset="0"/>
                <a:ea typeface="Times New Roman" panose="02020603050405020304" pitchFamily="18" charset="0"/>
              </a:rPr>
              <a:t>Қарапайым, бағдарламаларды құру кезінде есепті шешу алгоритмі интуитивті түрде анықталады немесе сіз оның алгоритм екенін білмей-ақ «есіңізде ұстап жүресіз». Осындай есептерді қарастырған кезде біз оның орындалуын ғана қарастырамыз.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3 Алгоритмді құру кезінде есеп шешімінің түрлі нұсқалары болуы мүмкін, сондықтан шешімнің ең дұрыс нұсқасын таңдау үшін «алгоритмнің талдауын» жүргізе білу керек. </a:t>
            </a:r>
          </a:p>
          <a:p>
            <a:pPr indent="450215" algn="just"/>
            <a:r>
              <a:rPr lang="kk-KZ" b="1" dirty="0"/>
              <a:t>Алгоритмді құру нәтижесі болып алгоритмнің сипаттамасы немесе оның құрылымдық схемасы есептеледі.</a:t>
            </a:r>
            <a:endParaRPr lang="ru-RU" dirty="0"/>
          </a:p>
          <a:p>
            <a:pPr indent="450215" algn="just">
              <a:spcAft>
                <a:spcPts val="0"/>
              </a:spcAft>
            </a:pPr>
            <a:endParaRPr lang="ru-RU"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2532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7FEA6AB-C273-458F-9236-F2E43A29FEA6}"/>
              </a:ext>
            </a:extLst>
          </p:cNvPr>
          <p:cNvSpPr/>
          <p:nvPr/>
        </p:nvSpPr>
        <p:spPr>
          <a:xfrm>
            <a:off x="188123" y="599607"/>
            <a:ext cx="5091395" cy="461665"/>
          </a:xfrm>
          <a:prstGeom prst="rect">
            <a:avLst/>
          </a:prstGeom>
        </p:spPr>
        <p:txBody>
          <a:bodyPr wrap="none">
            <a:spAutoFit/>
          </a:bodyPr>
          <a:lstStyle/>
          <a:p>
            <a:pPr indent="450215" algn="ctr">
              <a:spcBef>
                <a:spcPts val="900"/>
              </a:spcBef>
              <a:spcAft>
                <a:spcPts val="600"/>
              </a:spcAft>
            </a:pPr>
            <a:r>
              <a:rPr lang="kk-KZ" sz="2400" b="1" dirty="0">
                <a:latin typeface="Times New Roman" panose="02020603050405020304" pitchFamily="18" charset="0"/>
                <a:ea typeface="Times New Roman" panose="02020603050405020304" pitchFamily="18" charset="0"/>
              </a:rPr>
              <a:t>Алгоритмді жүзеге асыру кезеңі</a:t>
            </a:r>
            <a:endParaRPr lang="ru-RU" sz="2400" b="1"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635BCA0C-8B07-43DA-A7A8-0B19E6AC3288}"/>
              </a:ext>
            </a:extLst>
          </p:cNvPr>
          <p:cNvSpPr/>
          <p:nvPr/>
        </p:nvSpPr>
        <p:spPr>
          <a:xfrm>
            <a:off x="576775" y="1284742"/>
            <a:ext cx="11085341" cy="3477875"/>
          </a:xfrm>
          <a:prstGeom prst="rect">
            <a:avLst/>
          </a:prstGeom>
        </p:spPr>
        <p:txBody>
          <a:bodyPr wrap="square">
            <a:spAutoFit/>
          </a:bodyPr>
          <a:lstStyle/>
          <a:p>
            <a:pPr indent="450215" algn="just">
              <a:spcAft>
                <a:spcPts val="0"/>
              </a:spcAft>
            </a:pPr>
            <a:r>
              <a:rPr lang="kk-KZ" sz="2200" dirty="0">
                <a:latin typeface="Times New Roman" panose="02020603050405020304" pitchFamily="18" charset="0"/>
                <a:ea typeface="Times New Roman" panose="02020603050405020304" pitchFamily="18" charset="0"/>
              </a:rPr>
              <a:t>Алгоритмді құру кезеңі мыналардан тұрады</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dirty="0">
                <a:latin typeface="Times New Roman" panose="02020603050405020304" pitchFamily="18" charset="0"/>
                <a:ea typeface="Times New Roman" panose="02020603050405020304" pitchFamily="18" charset="0"/>
              </a:rPr>
              <a:t>– бағдарламалау тілдерінің бірінде құрылған алгоритм бойынша бағдарлама кодын жазу; </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dirty="0">
                <a:latin typeface="Times New Roman" panose="02020603050405020304" pitchFamily="18" charset="0"/>
                <a:ea typeface="Times New Roman" panose="02020603050405020304" pitchFamily="18" charset="0"/>
              </a:rPr>
              <a:t>– бағдарламаны тестілеу – компьютерде бағдарламаны іске қосу және оның жұмысының нәтижелерін белгілі бір бақылау мәліметтері бойынша немесе логикалық түрде тексеру. </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dirty="0">
                <a:latin typeface="Times New Roman" panose="02020603050405020304" pitchFamily="18" charset="0"/>
                <a:ea typeface="Times New Roman" panose="02020603050405020304" pitchFamily="18" charset="0"/>
              </a:rPr>
              <a:t>Алгоритмді құру кезеңдерін орындау үшін кем дегенде бір бағдарламалау тілін білу керек.</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dirty="0">
                <a:latin typeface="Times New Roman" panose="02020603050405020304" pitchFamily="18" charset="0"/>
                <a:ea typeface="Times New Roman" panose="02020603050405020304" pitchFamily="18" charset="0"/>
              </a:rPr>
              <a:t>Алгоритмдеу негіздерін білмей бағдарламалауды үйрену мүмкін емес және алгоритмдеу негіздерін үйрену бағдарламалаусыз мүмкін емес. </a:t>
            </a:r>
            <a:endParaRPr lang="ru-RU" sz="2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68608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61199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CAAEFE2-56A6-4915-B53F-40062284D7EE}"/>
              </a:ext>
            </a:extLst>
          </p:cNvPr>
          <p:cNvSpPr/>
          <p:nvPr/>
        </p:nvSpPr>
        <p:spPr>
          <a:xfrm>
            <a:off x="147680" y="276051"/>
            <a:ext cx="4834658" cy="492443"/>
          </a:xfrm>
          <a:prstGeom prst="rect">
            <a:avLst/>
          </a:prstGeom>
        </p:spPr>
        <p:txBody>
          <a:bodyPr wrap="none">
            <a:spAutoFit/>
          </a:bodyPr>
          <a:lstStyle/>
          <a:p>
            <a:pPr indent="450215" algn="ctr">
              <a:spcBef>
                <a:spcPts val="900"/>
              </a:spcBef>
              <a:spcAft>
                <a:spcPts val="600"/>
              </a:spcAft>
            </a:pPr>
            <a:r>
              <a:rPr lang="kk-KZ" sz="2600" b="1" dirty="0">
                <a:latin typeface="Times New Roman" panose="02020603050405020304" pitchFamily="18" charset="0"/>
                <a:ea typeface="Times New Roman" panose="02020603050405020304" pitchFamily="18" charset="0"/>
              </a:rPr>
              <a:t>Айнымалыларды сипаттау </a:t>
            </a:r>
            <a:endParaRPr lang="ru-RU" sz="2600" b="1"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6AC1B150-EF11-45DE-BF4C-50F9B6F44E1C}"/>
              </a:ext>
            </a:extLst>
          </p:cNvPr>
          <p:cNvSpPr/>
          <p:nvPr/>
        </p:nvSpPr>
        <p:spPr>
          <a:xfrm>
            <a:off x="586153" y="923238"/>
            <a:ext cx="10555459" cy="5262979"/>
          </a:xfrm>
          <a:prstGeom prst="rect">
            <a:avLst/>
          </a:prstGeom>
        </p:spPr>
        <p:txBody>
          <a:bodyPr wrap="square">
            <a:spAutoFit/>
          </a:bodyPr>
          <a:lstStyle/>
          <a:p>
            <a:pPr marL="179705" marR="27305" indent="450215" algn="just">
              <a:spcAft>
                <a:spcPts val="0"/>
              </a:spcAft>
            </a:pPr>
            <a:r>
              <a:rPr lang="kk-KZ" sz="2400" dirty="0">
                <a:latin typeface="Times New Roman" panose="02020603050405020304" pitchFamily="18" charset="0"/>
                <a:ea typeface="Times New Roman" panose="02020603050405020304" pitchFamily="18" charset="0"/>
              </a:rPr>
              <a:t>Бағдарламалау тілінің «</a:t>
            </a:r>
            <a:r>
              <a:rPr lang="kk-KZ" sz="2400" b="1" dirty="0">
                <a:latin typeface="Times New Roman" panose="02020603050405020304" pitchFamily="18" charset="0"/>
                <a:ea typeface="Times New Roman" panose="02020603050405020304" pitchFamily="18" charset="0"/>
              </a:rPr>
              <a:t>айнымалы</a:t>
            </a:r>
            <a:r>
              <a:rPr lang="kk-KZ" sz="2400" dirty="0">
                <a:latin typeface="Times New Roman" panose="02020603050405020304" pitchFamily="18" charset="0"/>
                <a:ea typeface="Times New Roman" panose="02020603050405020304" pitchFamily="18" charset="0"/>
              </a:rPr>
              <a:t>» ұғымының алуан түрлі анықтамасы бар, бірақ компьютердің аппараттық қамтамасыз ету тұрғысынан ең дұрыс анықтамасы мынандай – бағдарламаны орындау уақытының әр түрлі мезетінде түрлі мәндерді болуы мүмкін компьютер жадысының аймағы. Осы жадының аймағына сәйкес қолданылатын символикалық ат айнымалы аты немесе айнымалы идентификаторы деп аталады. </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b="1" dirty="0">
                <a:latin typeface="Times New Roman" panose="02020603050405020304" pitchFamily="18" charset="0"/>
                <a:ea typeface="Times New Roman" panose="02020603050405020304" pitchFamily="18" charset="0"/>
              </a:rPr>
              <a:t>Айнымалы - идентификатормен белгіленген компьютер жадысының аймағы</a:t>
            </a:r>
            <a:r>
              <a:rPr lang="kk-KZ" sz="2400" dirty="0">
                <a:latin typeface="Times New Roman" panose="02020603050405020304" pitchFamily="18" charset="0"/>
                <a:ea typeface="Times New Roman" panose="02020603050405020304" pitchFamily="18" charset="0"/>
              </a:rPr>
              <a:t>, </a:t>
            </a:r>
            <a:r>
              <a:rPr lang="kk-KZ" sz="2400" b="1" dirty="0">
                <a:latin typeface="Times New Roman" panose="02020603050405020304" pitchFamily="18" charset="0"/>
                <a:ea typeface="Times New Roman" panose="02020603050405020304" pitchFamily="18" charset="0"/>
              </a:rPr>
              <a:t>онда бағдарламаның жұмысы кезінде өзгеретін деректер сақталады. </a:t>
            </a:r>
            <a:endParaRPr lang="ru-RU" sz="2400" b="1"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dirty="0">
                <a:latin typeface="Times New Roman" panose="02020603050405020304" pitchFamily="18" charset="0"/>
                <a:ea typeface="Times New Roman" panose="02020603050405020304" pitchFamily="18" charset="0"/>
              </a:rPr>
              <a:t>1</a:t>
            </a:r>
            <a:r>
              <a:rPr lang="ru-RU" sz="2400" dirty="0">
                <a:latin typeface="Times New Roman" panose="02020603050405020304" pitchFamily="18" charset="0"/>
                <a:ea typeface="Times New Roman" panose="02020603050405020304" pitchFamily="18" charset="0"/>
              </a:rPr>
              <a:t>) </a:t>
            </a:r>
            <a:r>
              <a:rPr lang="kk-KZ" sz="2400" dirty="0">
                <a:latin typeface="Times New Roman" panose="02020603050405020304" pitchFamily="18" charset="0"/>
                <a:ea typeface="Times New Roman" panose="02020603050405020304" pitchFamily="18" charset="0"/>
              </a:rPr>
              <a:t>Бағдарламада </a:t>
            </a:r>
            <a:r>
              <a:rPr lang="kk-KZ" sz="2400" b="1" dirty="0">
                <a:latin typeface="Times New Roman" panose="02020603050405020304" pitchFamily="18" charset="0"/>
                <a:ea typeface="Times New Roman" panose="02020603050405020304" pitchFamily="18" charset="0"/>
              </a:rPr>
              <a:t>айнымалыны</a:t>
            </a:r>
            <a:r>
              <a:rPr lang="kk-KZ" sz="2400" dirty="0">
                <a:latin typeface="Times New Roman" panose="02020603050405020304" pitchFamily="18" charset="0"/>
                <a:ea typeface="Times New Roman" panose="02020603050405020304" pitchFamily="18" charset="0"/>
              </a:rPr>
              <a:t> қолданбас бұрын оны </a:t>
            </a:r>
            <a:r>
              <a:rPr lang="kk-KZ" sz="2400" b="1" dirty="0">
                <a:latin typeface="Times New Roman" panose="02020603050405020304" pitchFamily="18" charset="0"/>
                <a:ea typeface="Times New Roman" panose="02020603050405020304" pitchFamily="18" charset="0"/>
              </a:rPr>
              <a:t>жариялау</a:t>
            </a:r>
            <a:r>
              <a:rPr lang="kk-KZ" sz="2400" dirty="0">
                <a:latin typeface="Times New Roman" panose="02020603050405020304" pitchFamily="18" charset="0"/>
                <a:ea typeface="Times New Roman" panose="02020603050405020304" pitchFamily="18" charset="0"/>
              </a:rPr>
              <a:t> керек – оның атын және типін көрсету керек. </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dirty="0">
                <a:latin typeface="Times New Roman" panose="02020603050405020304" pitchFamily="18" charset="0"/>
                <a:ea typeface="Times New Roman" panose="02020603050405020304" pitchFamily="18" charset="0"/>
              </a:rPr>
              <a:t>2) </a:t>
            </a:r>
            <a:r>
              <a:rPr lang="kk-KZ" sz="2400" b="1" dirty="0">
                <a:latin typeface="Times New Roman" panose="02020603050405020304" pitchFamily="18" charset="0"/>
                <a:ea typeface="Times New Roman" panose="02020603050405020304" pitchFamily="18" charset="0"/>
              </a:rPr>
              <a:t>Айнымалы типі </a:t>
            </a:r>
            <a:r>
              <a:rPr lang="kk-KZ" sz="2400" dirty="0">
                <a:latin typeface="Times New Roman" panose="02020603050405020304" pitchFamily="18" charset="0"/>
                <a:ea typeface="Times New Roman" panose="02020603050405020304" pitchFamily="18" charset="0"/>
              </a:rPr>
              <a:t>оған қандай мәндерді жазуға болатынын көрсетеді – бүтін, нақты, символдық, т.б.</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dirty="0">
                <a:latin typeface="Times New Roman" panose="02020603050405020304" pitchFamily="18" charset="0"/>
                <a:ea typeface="Times New Roman" panose="02020603050405020304" pitchFamily="18" charset="0"/>
              </a:rPr>
              <a:t>3) </a:t>
            </a:r>
            <a:r>
              <a:rPr lang="kk-KZ" sz="2400" b="1" dirty="0">
                <a:latin typeface="Times New Roman" panose="02020603050405020304" pitchFamily="18" charset="0"/>
                <a:ea typeface="Times New Roman" panose="02020603050405020304" pitchFamily="18" charset="0"/>
              </a:rPr>
              <a:t>Айнымалы аты </a:t>
            </a:r>
            <a:r>
              <a:rPr lang="x-none" sz="2400" b="1" dirty="0">
                <a:latin typeface="Times New Roman" panose="02020603050405020304" pitchFamily="18" charset="0"/>
                <a:ea typeface="Times New Roman" panose="02020603050405020304" pitchFamily="18" charset="0"/>
              </a:rPr>
              <a:t>идентификатор</a:t>
            </a:r>
            <a:r>
              <a:rPr lang="kk-KZ" sz="2400" b="1" dirty="0">
                <a:latin typeface="Times New Roman" panose="02020603050405020304" pitchFamily="18" charset="0"/>
                <a:ea typeface="Times New Roman" panose="02020603050405020304" pitchFamily="18" charset="0"/>
              </a:rPr>
              <a:t> болып келеді</a:t>
            </a:r>
            <a:r>
              <a:rPr lang="kk-KZ" sz="2400" dirty="0">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27760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65792AF-4D5D-4FB4-B956-191C83B8A66E}"/>
              </a:ext>
            </a:extLst>
          </p:cNvPr>
          <p:cNvSpPr/>
          <p:nvPr/>
        </p:nvSpPr>
        <p:spPr>
          <a:xfrm>
            <a:off x="147680" y="276051"/>
            <a:ext cx="4834658" cy="492443"/>
          </a:xfrm>
          <a:prstGeom prst="rect">
            <a:avLst/>
          </a:prstGeom>
        </p:spPr>
        <p:txBody>
          <a:bodyPr wrap="none">
            <a:spAutoFit/>
          </a:bodyPr>
          <a:lstStyle/>
          <a:p>
            <a:pPr indent="450215" algn="ctr">
              <a:spcBef>
                <a:spcPts val="900"/>
              </a:spcBef>
              <a:spcAft>
                <a:spcPts val="600"/>
              </a:spcAft>
            </a:pPr>
            <a:r>
              <a:rPr lang="kk-KZ" sz="2600" b="1" dirty="0">
                <a:latin typeface="Times New Roman" panose="02020603050405020304" pitchFamily="18" charset="0"/>
                <a:ea typeface="Times New Roman" panose="02020603050405020304" pitchFamily="18" charset="0"/>
              </a:rPr>
              <a:t>Айнымалыларды сипаттау </a:t>
            </a:r>
            <a:endParaRPr lang="ru-RU" sz="2600" b="1"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B570426B-CB27-46C4-B053-F01F0ABE7278}"/>
              </a:ext>
            </a:extLst>
          </p:cNvPr>
          <p:cNvSpPr/>
          <p:nvPr/>
        </p:nvSpPr>
        <p:spPr>
          <a:xfrm>
            <a:off x="361071" y="934053"/>
            <a:ext cx="11118166" cy="2123658"/>
          </a:xfrm>
          <a:prstGeom prst="rect">
            <a:avLst/>
          </a:prstGeom>
        </p:spPr>
        <p:txBody>
          <a:bodyPr wrap="square">
            <a:spAutoFit/>
          </a:bodyPr>
          <a:lstStyle/>
          <a:p>
            <a:pPr marL="179705" marR="27305" indent="450215" algn="just">
              <a:spcAft>
                <a:spcPts val="0"/>
              </a:spcAft>
            </a:pPr>
            <a:r>
              <a:rPr lang="kk-KZ" sz="2200" b="1" dirty="0">
                <a:latin typeface="Times New Roman" panose="02020603050405020304" pitchFamily="18" charset="0"/>
                <a:ea typeface="Times New Roman" panose="02020603050405020304" pitchFamily="18" charset="0"/>
                <a:cs typeface="Times New Roman" panose="02020603050405020304" pitchFamily="18" charset="0"/>
              </a:rPr>
              <a:t>Мысалы</a:t>
            </a:r>
            <a:r>
              <a:rPr lang="en-US" sz="2200" b="1" dirty="0">
                <a:latin typeface="Times New Roman" panose="02020603050405020304" pitchFamily="18" charset="0"/>
                <a:ea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a:p>
            <a:pPr marL="179705" marR="27305" indent="450215" algn="just">
              <a:spcAft>
                <a:spcPts val="0"/>
              </a:spcAft>
            </a:pPr>
            <a:r>
              <a:rPr lang="ru-RU" sz="2200" b="1" dirty="0" err="1">
                <a:latin typeface="Times New Roman" panose="02020603050405020304" pitchFamily="18" charset="0"/>
                <a:ea typeface="Times New Roman" panose="02020603050405020304" pitchFamily="18" charset="0"/>
                <a:cs typeface="Times New Roman" panose="02020603050405020304" pitchFamily="18" charset="0"/>
              </a:rPr>
              <a:t>int</a:t>
            </a:r>
            <a:r>
              <a:rPr lang="ru-RU" sz="2200" b="1" dirty="0">
                <a:latin typeface="Times New Roman" panose="02020603050405020304" pitchFamily="18" charset="0"/>
                <a:ea typeface="Times New Roman" panose="02020603050405020304" pitchFamily="18" charset="0"/>
                <a:cs typeface="Times New Roman" panose="02020603050405020304" pitchFamily="18" charset="0"/>
              </a:rPr>
              <a:t> TYT; </a:t>
            </a: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a:p>
            <a:pPr marL="179705" marR="27305" indent="450215" algn="just">
              <a:spcAft>
                <a:spcPts val="0"/>
              </a:spcAft>
            </a:pPr>
            <a:r>
              <a:rPr lang="ru-RU" sz="2200" b="1" dirty="0" err="1">
                <a:latin typeface="Times New Roman" panose="02020603050405020304" pitchFamily="18" charset="0"/>
                <a:ea typeface="Times New Roman" panose="02020603050405020304" pitchFamily="18" charset="0"/>
                <a:cs typeface="Times New Roman" panose="02020603050405020304" pitchFamily="18" charset="0"/>
              </a:rPr>
              <a:t>float</a:t>
            </a:r>
            <a:r>
              <a:rPr lang="ru-RU" sz="22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ea typeface="Times New Roman" panose="02020603050405020304" pitchFamily="18" charset="0"/>
                <a:cs typeface="Times New Roman" panose="02020603050405020304" pitchFamily="18" charset="0"/>
              </a:rPr>
              <a:t>cym</a:t>
            </a:r>
            <a:r>
              <a:rPr lang="ru-RU" sz="22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ea typeface="Times New Roman" panose="02020603050405020304" pitchFamily="18" charset="0"/>
                <a:cs typeface="Times New Roman" panose="02020603050405020304" pitchFamily="18" charset="0"/>
              </a:rPr>
              <a:t>kol</a:t>
            </a:r>
            <a:r>
              <a:rPr lang="ru-RU" sz="2200" b="1" dirty="0">
                <a:latin typeface="Times New Roman" panose="02020603050405020304" pitchFamily="18" charset="0"/>
                <a:ea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a:p>
            <a:pPr marL="179705" marR="27305" indent="450215" algn="just">
              <a:spcAft>
                <a:spcPts val="0"/>
              </a:spcAft>
            </a:pPr>
            <a:r>
              <a:rPr lang="kk-KZ" sz="22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spcAft>
                <a:spcPts val="0"/>
              </a:spcAft>
            </a:pPr>
            <a:r>
              <a:rPr lang="kk-KZ" sz="2200" dirty="0">
                <a:latin typeface="Times New Roman" panose="02020603050405020304" pitchFamily="18" charset="0"/>
                <a:ea typeface="Times New Roman" panose="02020603050405020304" pitchFamily="18" charset="0"/>
                <a:cs typeface="Times New Roman" panose="02020603050405020304" pitchFamily="18" charset="0"/>
              </a:rPr>
              <a:t>Мұнда</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TYT </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айнымалысы</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 </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бүтін</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p>
          <a:p>
            <a:pPr indent="450215" algn="just">
              <a:spcAft>
                <a:spcPts val="0"/>
              </a:spcAft>
            </a:pPr>
            <a:r>
              <a:rPr lang="kk-KZ" sz="2200" dirty="0">
                <a:latin typeface="Times New Roman" panose="02020603050405020304" pitchFamily="18" charset="0"/>
                <a:ea typeface="Times New Roman" panose="02020603050405020304" pitchFamily="18" charset="0"/>
                <a:cs typeface="Times New Roman" panose="02020603050405020304" pitchFamily="18" charset="0"/>
              </a:rPr>
              <a:t>ал </a:t>
            </a:r>
            <a:r>
              <a:rPr lang="ru-RU" sz="2200" dirty="0" err="1">
                <a:latin typeface="Times New Roman" panose="02020603050405020304" pitchFamily="18" charset="0"/>
                <a:ea typeface="Times New Roman" panose="02020603050405020304" pitchFamily="18" charset="0"/>
                <a:cs typeface="Times New Roman" panose="02020603050405020304" pitchFamily="18" charset="0"/>
              </a:rPr>
              <a:t>cym</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ea typeface="Times New Roman" panose="02020603050405020304" pitchFamily="18" charset="0"/>
                <a:cs typeface="Times New Roman" panose="02020603050405020304" pitchFamily="18" charset="0"/>
              </a:rPr>
              <a:t>kol</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айнымалылары</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 </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нақты </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бөлшек</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типте екені көрсетілген</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86748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8249EAE-E3F2-4630-8414-39B79047043F}"/>
              </a:ext>
            </a:extLst>
          </p:cNvPr>
          <p:cNvSpPr/>
          <p:nvPr/>
        </p:nvSpPr>
        <p:spPr>
          <a:xfrm>
            <a:off x="447686" y="515202"/>
            <a:ext cx="4290919" cy="492443"/>
          </a:xfrm>
          <a:prstGeom prst="rect">
            <a:avLst/>
          </a:prstGeom>
        </p:spPr>
        <p:txBody>
          <a:bodyPr wrap="none">
            <a:spAutoFit/>
          </a:bodyPr>
          <a:lstStyle/>
          <a:p>
            <a:pPr indent="450215" algn="ctr">
              <a:spcBef>
                <a:spcPts val="900"/>
              </a:spcBef>
              <a:spcAft>
                <a:spcPts val="600"/>
              </a:spcAft>
            </a:pPr>
            <a:r>
              <a:rPr lang="kk-KZ" sz="2600" b="1" dirty="0">
                <a:latin typeface="Times New Roman" panose="02020603050405020304" pitchFamily="18" charset="0"/>
                <a:ea typeface="Times New Roman" panose="02020603050405020304" pitchFamily="18" charset="0"/>
              </a:rPr>
              <a:t>C# тілінің деректер типі</a:t>
            </a:r>
            <a:endParaRPr lang="ru-RU" sz="2600" b="1"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3EA1DC44-0274-47FA-AB82-92F887682677}"/>
              </a:ext>
            </a:extLst>
          </p:cNvPr>
          <p:cNvSpPr/>
          <p:nvPr/>
        </p:nvSpPr>
        <p:spPr>
          <a:xfrm>
            <a:off x="965981" y="1007645"/>
            <a:ext cx="10414782" cy="3970318"/>
          </a:xfrm>
          <a:prstGeom prst="rect">
            <a:avLst/>
          </a:prstGeom>
        </p:spPr>
        <p:txBody>
          <a:bodyPr wrap="square">
            <a:spAutoFit/>
          </a:bodyPr>
          <a:lstStyle/>
          <a:p>
            <a:pPr indent="450215" algn="just">
              <a:spcAft>
                <a:spcPts val="0"/>
              </a:spcAft>
            </a:pPr>
            <a:r>
              <a:rPr lang="kk-KZ" b="1" dirty="0">
                <a:latin typeface="Times New Roman" panose="02020603050405020304" pitchFamily="18" charset="0"/>
                <a:ea typeface="Times New Roman" panose="02020603050405020304" pitchFamily="18" charset="0"/>
              </a:rPr>
              <a:t>.NET бағдарламалау технологиясының</a:t>
            </a:r>
            <a:r>
              <a:rPr lang="kk-KZ" dirty="0">
                <a:latin typeface="Times New Roman" panose="02020603050405020304" pitchFamily="18" charset="0"/>
                <a:ea typeface="Times New Roman" panose="02020603050405020304" pitchFamily="18" charset="0"/>
              </a:rPr>
              <a:t> </a:t>
            </a:r>
            <a:r>
              <a:rPr lang="kk-KZ" b="1" dirty="0">
                <a:latin typeface="Times New Roman" panose="02020603050405020304" pitchFamily="18" charset="0"/>
                <a:ea typeface="Times New Roman" panose="02020603050405020304" pitchFamily="18" charset="0"/>
              </a:rPr>
              <a:t>жаңа бір міндеті</a:t>
            </a:r>
            <a:r>
              <a:rPr lang="kk-KZ" dirty="0">
                <a:latin typeface="Times New Roman" panose="02020603050405020304" pitchFamily="18" charset="0"/>
                <a:ea typeface="Times New Roman" panose="02020603050405020304" pitchFamily="18" charset="0"/>
              </a:rPr>
              <a:t> - </a:t>
            </a:r>
            <a:r>
              <a:rPr lang="kk-KZ" b="1" dirty="0">
                <a:latin typeface="Times New Roman" panose="02020603050405020304" pitchFamily="18" charset="0"/>
                <a:ea typeface="Times New Roman" panose="02020603050405020304" pitchFamily="18" charset="0"/>
              </a:rPr>
              <a:t>CTS (Common Type System) – жалпы типтер жүйесін қолдану болып табылады.</a:t>
            </a:r>
            <a:r>
              <a:rPr lang="kk-KZ" dirty="0">
                <a:latin typeface="Times New Roman" panose="02020603050405020304" pitchFamily="18" charset="0"/>
                <a:ea typeface="Times New Roman" panose="02020603050405020304" pitchFamily="18" charset="0"/>
              </a:rPr>
              <a:t> Ол (CTS) осы технологиямен жұмыс істейтін кез келген бағдарламау тілі үшін компьютер жадында деректерді сипаттауды  стандарттауға мүмкіндік береді.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Шартты түрде барлық CTS деректер типі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a:t>
            </a:r>
            <a:r>
              <a:rPr lang="kk-KZ" b="1" dirty="0">
                <a:latin typeface="Times New Roman" panose="02020603050405020304" pitchFamily="18" charset="0"/>
                <a:ea typeface="Times New Roman" panose="02020603050405020304" pitchFamily="18" charset="0"/>
              </a:rPr>
              <a:t>мәнді (бүтін, нақты, т.б.) </a:t>
            </a:r>
            <a:r>
              <a:rPr lang="kk-KZ" dirty="0">
                <a:latin typeface="Times New Roman" panose="02020603050405020304" pitchFamily="18" charset="0"/>
                <a:ea typeface="Times New Roman" panose="02020603050405020304" pitchFamily="18" charset="0"/>
              </a:rPr>
              <a:t>және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a:t>
            </a:r>
            <a:r>
              <a:rPr lang="kk-KZ" b="1" dirty="0">
                <a:latin typeface="Times New Roman" panose="02020603050405020304" pitchFamily="18" charset="0"/>
                <a:ea typeface="Times New Roman" panose="02020603050405020304" pitchFamily="18" charset="0"/>
              </a:rPr>
              <a:t>сілтемелік (массивтер, кластар, т.б.)</a:t>
            </a:r>
            <a:r>
              <a:rPr lang="kk-KZ" dirty="0">
                <a:latin typeface="Times New Roman" panose="02020603050405020304" pitchFamily="18" charset="0"/>
                <a:ea typeface="Times New Roman" panose="02020603050405020304" pitchFamily="18" charset="0"/>
              </a:rPr>
              <a:t>.болып бөлінеді.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Компьютер жадысы </a:t>
            </a:r>
            <a:r>
              <a:rPr lang="kk-KZ" u="sng" dirty="0">
                <a:latin typeface="Times New Roman" panose="02020603050405020304" pitchFamily="18" charset="0"/>
                <a:ea typeface="Times New Roman" panose="02020603050405020304" pitchFamily="18" charset="0"/>
              </a:rPr>
              <a:t>мә</a:t>
            </a:r>
            <a:r>
              <a:rPr lang="kk-KZ" b="1" u="sng" dirty="0">
                <a:latin typeface="Times New Roman" panose="02020603050405020304" pitchFamily="18" charset="0"/>
                <a:ea typeface="Times New Roman" panose="02020603050405020304" pitchFamily="18" charset="0"/>
              </a:rPr>
              <a:t>нді типтегі</a:t>
            </a:r>
            <a:r>
              <a:rPr lang="kk-KZ" b="1" dirty="0">
                <a:latin typeface="Times New Roman" panose="02020603050405020304" pitchFamily="18" charset="0"/>
                <a:ea typeface="Times New Roman" panose="02020603050405020304" pitchFamily="18" charset="0"/>
              </a:rPr>
              <a:t> айнымалыларға </a:t>
            </a:r>
            <a:r>
              <a:rPr lang="kk-KZ" b="1" u="sng" dirty="0">
                <a:latin typeface="Times New Roman" panose="02020603050405020304" pitchFamily="18" charset="0"/>
                <a:ea typeface="Times New Roman" panose="02020603050405020304" pitchFamily="18" charset="0"/>
              </a:rPr>
              <a:t>бағдарлама компиляциясы</a:t>
            </a:r>
            <a:r>
              <a:rPr lang="kk-KZ" u="sng" dirty="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кезінде, ал </a:t>
            </a:r>
            <a:r>
              <a:rPr lang="kk-KZ" b="1" u="sng" dirty="0">
                <a:latin typeface="Times New Roman" panose="02020603050405020304" pitchFamily="18" charset="0"/>
                <a:ea typeface="Times New Roman" panose="02020603050405020304" pitchFamily="18" charset="0"/>
              </a:rPr>
              <a:t>сілтемелік типтегі</a:t>
            </a:r>
            <a:r>
              <a:rPr lang="kk-KZ" u="sng" dirty="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айнымалыларға </a:t>
            </a:r>
            <a:r>
              <a:rPr lang="kk-KZ" dirty="0">
                <a:latin typeface="Courier New" panose="02070309020205020404" pitchFamily="49" charset="0"/>
                <a:ea typeface="Times New Roman" panose="02020603050405020304" pitchFamily="18" charset="0"/>
              </a:rPr>
              <a:t>new</a:t>
            </a:r>
            <a:r>
              <a:rPr lang="kk-KZ" dirty="0">
                <a:latin typeface="Times New Roman" panose="02020603050405020304" pitchFamily="18" charset="0"/>
                <a:ea typeface="Times New Roman" panose="02020603050405020304" pitchFamily="18" charset="0"/>
              </a:rPr>
              <a:t> операторының көмегімен </a:t>
            </a:r>
            <a:r>
              <a:rPr lang="kk-KZ" b="1" u="sng" dirty="0">
                <a:latin typeface="Times New Roman" panose="02020603050405020304" pitchFamily="18" charset="0"/>
                <a:ea typeface="Times New Roman" panose="02020603050405020304" pitchFamily="18" charset="0"/>
              </a:rPr>
              <a:t>бағдарлама орындалу</a:t>
            </a:r>
            <a:r>
              <a:rPr lang="kk-KZ" u="sng" dirty="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барысында бөлінеді.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.NET технологиясында деректер типін белгілеу күрделі иерархиялық құрылымға ие, мысалы, System.Int32. Сондықтан C# тілінде кейбір жиі қолданылатын типтердің жазуын жеңілдету үшін қарапайым типтер ұғымы енгізілді.</a:t>
            </a:r>
            <a:endParaRPr lang="ru-RU"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68132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6AEBB58-82CB-4D8D-94B3-3018B55563DD}"/>
              </a:ext>
            </a:extLst>
          </p:cNvPr>
          <p:cNvSpPr/>
          <p:nvPr/>
        </p:nvSpPr>
        <p:spPr>
          <a:xfrm>
            <a:off x="783101" y="842084"/>
            <a:ext cx="10724271" cy="1446550"/>
          </a:xfrm>
          <a:prstGeom prst="rect">
            <a:avLst/>
          </a:prstGeom>
        </p:spPr>
        <p:txBody>
          <a:bodyPr wrap="square">
            <a:spAutoFit/>
          </a:bodyPr>
          <a:lstStyle/>
          <a:p>
            <a:pPr indent="450215" algn="just">
              <a:spcAft>
                <a:spcPts val="0"/>
              </a:spcAft>
            </a:pPr>
            <a:r>
              <a:rPr lang="kk-KZ" sz="2200" dirty="0">
                <a:latin typeface="Times New Roman" panose="02020603050405020304" pitchFamily="18" charset="0"/>
                <a:ea typeface="Times New Roman" panose="02020603050405020304" pitchFamily="18" charset="0"/>
              </a:rPr>
              <a:t> Қарапайым типтер бұл – кейбір мәнді және сілтемелік типтердің қысқартылып жазылған түрі. 1.1-кестесінде C# тілінің қарапайым типтері және осы типтерге сәйкес CTS типтері көрсетілген.</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dirty="0">
                <a:latin typeface="Times New Roman" panose="02020603050405020304" pitchFamily="18" charset="0"/>
                <a:ea typeface="Times New Roman" panose="02020603050405020304" pitchFamily="18" charset="0"/>
              </a:rPr>
              <a:t> 1.1-кестесі – C# тілінің қарапайым типтері</a:t>
            </a:r>
            <a:endParaRPr lang="ru-RU" sz="22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48B6DAC8-9F48-42EB-A894-C97976F30B9C}"/>
              </a:ext>
            </a:extLst>
          </p:cNvPr>
          <p:cNvSpPr/>
          <p:nvPr/>
        </p:nvSpPr>
        <p:spPr>
          <a:xfrm>
            <a:off x="447686" y="354871"/>
            <a:ext cx="4290919" cy="492443"/>
          </a:xfrm>
          <a:prstGeom prst="rect">
            <a:avLst/>
          </a:prstGeom>
        </p:spPr>
        <p:txBody>
          <a:bodyPr wrap="none">
            <a:spAutoFit/>
          </a:bodyPr>
          <a:lstStyle/>
          <a:p>
            <a:pPr indent="450215" algn="ctr">
              <a:spcBef>
                <a:spcPts val="900"/>
              </a:spcBef>
              <a:spcAft>
                <a:spcPts val="600"/>
              </a:spcAft>
            </a:pPr>
            <a:r>
              <a:rPr lang="kk-KZ" sz="2600" b="1" dirty="0">
                <a:latin typeface="Times New Roman" panose="02020603050405020304" pitchFamily="18" charset="0"/>
                <a:ea typeface="Times New Roman" panose="02020603050405020304" pitchFamily="18" charset="0"/>
              </a:rPr>
              <a:t>C# тілінің деректер типі</a:t>
            </a:r>
            <a:endParaRPr lang="ru-RU" sz="2600" b="1" dirty="0">
              <a:latin typeface="Times New Roman" panose="02020603050405020304" pitchFamily="18" charset="0"/>
              <a:ea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6B0DD928-90C6-4AFE-8BDB-40BD33E605A4}"/>
              </a:ext>
            </a:extLst>
          </p:cNvPr>
          <p:cNvGraphicFramePr>
            <a:graphicFrameLocks noGrp="1"/>
          </p:cNvGraphicFramePr>
          <p:nvPr>
            <p:extLst>
              <p:ext uri="{D42A27DB-BD31-4B8C-83A1-F6EECF244321}">
                <p14:modId xmlns:p14="http://schemas.microsoft.com/office/powerpoint/2010/main" val="1504904589"/>
              </p:ext>
            </p:extLst>
          </p:nvPr>
        </p:nvGraphicFramePr>
        <p:xfrm>
          <a:off x="1139950" y="2213896"/>
          <a:ext cx="7197310" cy="4482592"/>
        </p:xfrm>
        <a:graphic>
          <a:graphicData uri="http://schemas.openxmlformats.org/drawingml/2006/table">
            <a:tbl>
              <a:tblPr firstRow="1" firstCol="1" lastRow="1" lastCol="1" bandRow="1" bandCol="1">
                <a:tableStyleId>{5C22544A-7EE6-4342-B048-85BDC9FD1C3A}</a:tableStyleId>
              </a:tblPr>
              <a:tblGrid>
                <a:gridCol w="3598232">
                  <a:extLst>
                    <a:ext uri="{9D8B030D-6E8A-4147-A177-3AD203B41FA5}">
                      <a16:colId xmlns:a16="http://schemas.microsoft.com/office/drawing/2014/main" val="4104578481"/>
                    </a:ext>
                  </a:extLst>
                </a:gridCol>
                <a:gridCol w="3599078">
                  <a:extLst>
                    <a:ext uri="{9D8B030D-6E8A-4147-A177-3AD203B41FA5}">
                      <a16:colId xmlns:a16="http://schemas.microsoft.com/office/drawing/2014/main" val="1520628735"/>
                    </a:ext>
                  </a:extLst>
                </a:gridCol>
              </a:tblGrid>
              <a:tr h="0">
                <a:tc>
                  <a:txBody>
                    <a:bodyPr/>
                    <a:lstStyle/>
                    <a:p>
                      <a:pPr marL="179705" marR="27305" indent="450215" algn="ctr">
                        <a:lnSpc>
                          <a:spcPct val="115000"/>
                        </a:lnSpc>
                        <a:spcAft>
                          <a:spcPts val="0"/>
                        </a:spcAft>
                      </a:pPr>
                      <a:r>
                        <a:rPr lang="en-US" sz="1600">
                          <a:effectLst/>
                        </a:rPr>
                        <a:t>C</a:t>
                      </a:r>
                      <a:r>
                        <a:rPr lang="ru-RU" sz="1600">
                          <a:effectLst/>
                        </a:rPr>
                        <a:t>#</a:t>
                      </a:r>
                      <a:r>
                        <a:rPr lang="kk-KZ" sz="1600">
                          <a:effectLst/>
                        </a:rPr>
                        <a:t> тілінің қарапайым типтері</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ctr">
                        <a:lnSpc>
                          <a:spcPct val="115000"/>
                        </a:lnSpc>
                        <a:spcAft>
                          <a:spcPts val="0"/>
                        </a:spcAft>
                      </a:pPr>
                      <a:r>
                        <a:rPr lang="en-US" sz="1600">
                          <a:effectLst/>
                        </a:rPr>
                        <a:t>.NET</a:t>
                      </a:r>
                      <a:r>
                        <a:rPr lang="ru-RU" sz="1600">
                          <a:effectLst/>
                        </a:rPr>
                        <a:t> платформ</a:t>
                      </a:r>
                      <a:r>
                        <a:rPr lang="kk-KZ" sz="1600">
                          <a:effectLst/>
                        </a:rPr>
                        <a:t>асының </a:t>
                      </a:r>
                      <a:r>
                        <a:rPr lang="en-US" sz="1600">
                          <a:effectLst/>
                        </a:rPr>
                        <a:t>CTS</a:t>
                      </a:r>
                      <a:r>
                        <a:rPr lang="ru-RU" sz="1600">
                          <a:effectLst/>
                        </a:rPr>
                        <a:t> тип</a:t>
                      </a:r>
                      <a:r>
                        <a:rPr lang="kk-KZ" sz="1600">
                          <a:effectLst/>
                        </a:rPr>
                        <a:t>тері</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38142810"/>
                  </a:ext>
                </a:extLst>
              </a:tr>
              <a:tr h="0">
                <a:tc>
                  <a:txBody>
                    <a:bodyPr/>
                    <a:lstStyle/>
                    <a:p>
                      <a:pPr marL="179705" marR="27305" indent="450215" algn="just">
                        <a:lnSpc>
                          <a:spcPct val="115000"/>
                        </a:lnSpc>
                        <a:spcAft>
                          <a:spcPts val="0"/>
                        </a:spcAft>
                      </a:pPr>
                      <a:r>
                        <a:rPr lang="en-US" sz="1600" dirty="0">
                          <a:effectLst/>
                        </a:rPr>
                        <a:t>byte</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System.Byte</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51175061"/>
                  </a:ext>
                </a:extLst>
              </a:tr>
              <a:tr h="0">
                <a:tc>
                  <a:txBody>
                    <a:bodyPr/>
                    <a:lstStyle/>
                    <a:p>
                      <a:pPr marL="179705" marR="27305" indent="450215" algn="just">
                        <a:lnSpc>
                          <a:spcPct val="115000"/>
                        </a:lnSpc>
                        <a:spcAft>
                          <a:spcPts val="0"/>
                        </a:spcAft>
                      </a:pPr>
                      <a:r>
                        <a:rPr lang="en-US" sz="1600">
                          <a:effectLst/>
                        </a:rPr>
                        <a:t>sbyte</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System.SByte</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75422584"/>
                  </a:ext>
                </a:extLst>
              </a:tr>
              <a:tr h="0">
                <a:tc>
                  <a:txBody>
                    <a:bodyPr/>
                    <a:lstStyle/>
                    <a:p>
                      <a:pPr marL="179705" marR="27305" indent="450215" algn="just">
                        <a:lnSpc>
                          <a:spcPct val="115000"/>
                        </a:lnSpc>
                        <a:spcAft>
                          <a:spcPts val="0"/>
                        </a:spcAft>
                      </a:pPr>
                      <a:r>
                        <a:rPr lang="en-US" sz="1600">
                          <a:effectLst/>
                        </a:rPr>
                        <a:t>short</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System.Int16</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61161096"/>
                  </a:ext>
                </a:extLst>
              </a:tr>
              <a:tr h="0">
                <a:tc>
                  <a:txBody>
                    <a:bodyPr/>
                    <a:lstStyle/>
                    <a:p>
                      <a:pPr marL="179705" marR="27305" indent="450215" algn="just">
                        <a:lnSpc>
                          <a:spcPct val="115000"/>
                        </a:lnSpc>
                        <a:spcAft>
                          <a:spcPts val="0"/>
                        </a:spcAft>
                      </a:pPr>
                      <a:r>
                        <a:rPr lang="en-US" sz="1600">
                          <a:effectLst/>
                        </a:rPr>
                        <a:t>int</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System.Int32</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54999595"/>
                  </a:ext>
                </a:extLst>
              </a:tr>
              <a:tr h="0">
                <a:tc>
                  <a:txBody>
                    <a:bodyPr/>
                    <a:lstStyle/>
                    <a:p>
                      <a:pPr marL="179705" marR="27305" indent="450215" algn="just">
                        <a:lnSpc>
                          <a:spcPct val="115000"/>
                        </a:lnSpc>
                        <a:spcAft>
                          <a:spcPts val="0"/>
                        </a:spcAft>
                      </a:pPr>
                      <a:r>
                        <a:rPr lang="en-US" sz="1600">
                          <a:effectLst/>
                        </a:rPr>
                        <a:t>long</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System.Int64</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5367409"/>
                  </a:ext>
                </a:extLst>
              </a:tr>
              <a:tr h="0">
                <a:tc>
                  <a:txBody>
                    <a:bodyPr/>
                    <a:lstStyle/>
                    <a:p>
                      <a:pPr marL="179705" marR="27305" indent="450215" algn="just">
                        <a:lnSpc>
                          <a:spcPct val="115000"/>
                        </a:lnSpc>
                        <a:spcAft>
                          <a:spcPts val="0"/>
                        </a:spcAft>
                      </a:pPr>
                      <a:r>
                        <a:rPr lang="en-US" sz="1600">
                          <a:effectLst/>
                        </a:rPr>
                        <a:t>usort</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System.UInt16</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03012461"/>
                  </a:ext>
                </a:extLst>
              </a:tr>
              <a:tr h="0">
                <a:tc>
                  <a:txBody>
                    <a:bodyPr/>
                    <a:lstStyle/>
                    <a:p>
                      <a:pPr marL="179705" marR="27305" indent="450215" algn="just">
                        <a:lnSpc>
                          <a:spcPct val="115000"/>
                        </a:lnSpc>
                        <a:spcAft>
                          <a:spcPts val="0"/>
                        </a:spcAft>
                      </a:pPr>
                      <a:r>
                        <a:rPr lang="en-US" sz="1600">
                          <a:effectLst/>
                        </a:rPr>
                        <a:t>uint</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System.UInt32</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11845825"/>
                  </a:ext>
                </a:extLst>
              </a:tr>
              <a:tr h="0">
                <a:tc>
                  <a:txBody>
                    <a:bodyPr/>
                    <a:lstStyle/>
                    <a:p>
                      <a:pPr marL="179705" marR="27305" indent="450215" algn="just">
                        <a:lnSpc>
                          <a:spcPct val="115000"/>
                        </a:lnSpc>
                        <a:spcAft>
                          <a:spcPts val="0"/>
                        </a:spcAft>
                      </a:pPr>
                      <a:r>
                        <a:rPr lang="en-US" sz="1600">
                          <a:effectLst/>
                        </a:rPr>
                        <a:t>ulong</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System.UInt64</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38299939"/>
                  </a:ext>
                </a:extLst>
              </a:tr>
              <a:tr h="0">
                <a:tc>
                  <a:txBody>
                    <a:bodyPr/>
                    <a:lstStyle/>
                    <a:p>
                      <a:pPr marL="179705" marR="27305" indent="450215" algn="just">
                        <a:lnSpc>
                          <a:spcPct val="115000"/>
                        </a:lnSpc>
                        <a:spcAft>
                          <a:spcPts val="0"/>
                        </a:spcAft>
                      </a:pPr>
                      <a:r>
                        <a:rPr lang="en-US" sz="1600">
                          <a:effectLst/>
                        </a:rPr>
                        <a:t>float</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System.Single</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25123789"/>
                  </a:ext>
                </a:extLst>
              </a:tr>
              <a:tr h="0">
                <a:tc>
                  <a:txBody>
                    <a:bodyPr/>
                    <a:lstStyle/>
                    <a:p>
                      <a:pPr marL="179705" marR="27305" indent="450215" algn="just">
                        <a:lnSpc>
                          <a:spcPct val="115000"/>
                        </a:lnSpc>
                        <a:spcAft>
                          <a:spcPts val="0"/>
                        </a:spcAft>
                      </a:pPr>
                      <a:r>
                        <a:rPr lang="en-US" sz="1600">
                          <a:effectLst/>
                        </a:rPr>
                        <a:t>double</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System.Double</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51736019"/>
                  </a:ext>
                </a:extLst>
              </a:tr>
              <a:tr h="0">
                <a:tc>
                  <a:txBody>
                    <a:bodyPr/>
                    <a:lstStyle/>
                    <a:p>
                      <a:pPr marL="179705" marR="27305" indent="450215" algn="just">
                        <a:lnSpc>
                          <a:spcPct val="115000"/>
                        </a:lnSpc>
                        <a:spcAft>
                          <a:spcPts val="0"/>
                        </a:spcAft>
                      </a:pPr>
                      <a:r>
                        <a:rPr lang="en-US" sz="1600">
                          <a:effectLst/>
                        </a:rPr>
                        <a:t>object</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System.Object</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66819140"/>
                  </a:ext>
                </a:extLst>
              </a:tr>
              <a:tr h="0">
                <a:tc>
                  <a:txBody>
                    <a:bodyPr/>
                    <a:lstStyle/>
                    <a:p>
                      <a:pPr marL="179705" marR="27305" indent="450215" algn="just">
                        <a:lnSpc>
                          <a:spcPct val="115000"/>
                        </a:lnSpc>
                        <a:spcAft>
                          <a:spcPts val="0"/>
                        </a:spcAft>
                      </a:pPr>
                      <a:r>
                        <a:rPr lang="en-US" sz="1600">
                          <a:effectLst/>
                        </a:rPr>
                        <a:t>char</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System.Char</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45216053"/>
                  </a:ext>
                </a:extLst>
              </a:tr>
              <a:tr h="0">
                <a:tc>
                  <a:txBody>
                    <a:bodyPr/>
                    <a:lstStyle/>
                    <a:p>
                      <a:pPr marL="179705" marR="27305" indent="450215" algn="just">
                        <a:lnSpc>
                          <a:spcPct val="115000"/>
                        </a:lnSpc>
                        <a:spcAft>
                          <a:spcPts val="0"/>
                        </a:spcAft>
                      </a:pPr>
                      <a:r>
                        <a:rPr lang="en-US" sz="1600">
                          <a:effectLst/>
                        </a:rPr>
                        <a:t>string</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System.String</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99436450"/>
                  </a:ext>
                </a:extLst>
              </a:tr>
              <a:tr h="0">
                <a:tc>
                  <a:txBody>
                    <a:bodyPr/>
                    <a:lstStyle/>
                    <a:p>
                      <a:pPr marL="179705" marR="27305" indent="450215" algn="just">
                        <a:lnSpc>
                          <a:spcPct val="115000"/>
                        </a:lnSpc>
                        <a:spcAft>
                          <a:spcPts val="0"/>
                        </a:spcAft>
                      </a:pPr>
                      <a:r>
                        <a:rPr lang="en-US" sz="1600">
                          <a:effectLst/>
                        </a:rPr>
                        <a:t>decimal</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System.Decimal</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76387987"/>
                  </a:ext>
                </a:extLst>
              </a:tr>
              <a:tr h="0">
                <a:tc>
                  <a:txBody>
                    <a:bodyPr/>
                    <a:lstStyle/>
                    <a:p>
                      <a:pPr marL="179705" marR="27305" indent="450215" algn="just">
                        <a:lnSpc>
                          <a:spcPct val="115000"/>
                        </a:lnSpc>
                        <a:spcAft>
                          <a:spcPts val="0"/>
                        </a:spcAft>
                      </a:pPr>
                      <a:r>
                        <a:rPr lang="en-US" sz="1600">
                          <a:effectLst/>
                        </a:rPr>
                        <a:t>bool</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dirty="0" err="1">
                          <a:effectLst/>
                        </a:rPr>
                        <a:t>System.Boolean</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02554408"/>
                  </a:ext>
                </a:extLst>
              </a:tr>
            </a:tbl>
          </a:graphicData>
        </a:graphic>
      </p:graphicFrame>
    </p:spTree>
    <p:extLst>
      <p:ext uri="{BB962C8B-B14F-4D97-AF65-F5344CB8AC3E}">
        <p14:creationId xmlns:p14="http://schemas.microsoft.com/office/powerpoint/2010/main" val="1790119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Value Types and Reference Types">
            <a:extLst>
              <a:ext uri="{FF2B5EF4-FFF2-40B4-BE49-F238E27FC236}">
                <a16:creationId xmlns:a16="http://schemas.microsoft.com/office/drawing/2014/main" id="{683B964E-80CC-418D-B617-958E2605925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458912" y="678582"/>
            <a:ext cx="10090664" cy="5500835"/>
          </a:xfrm>
          <a:prstGeom prst="rect">
            <a:avLst/>
          </a:prstGeom>
          <a:noFill/>
          <a:ln>
            <a:noFill/>
          </a:ln>
        </p:spPr>
      </p:pic>
      <p:sp>
        <p:nvSpPr>
          <p:cNvPr id="3" name="Прямоугольник 2">
            <a:extLst>
              <a:ext uri="{FF2B5EF4-FFF2-40B4-BE49-F238E27FC236}">
                <a16:creationId xmlns:a16="http://schemas.microsoft.com/office/drawing/2014/main" id="{70FB3D28-621F-4BFB-831E-2AC671D8B984}"/>
              </a:ext>
            </a:extLst>
          </p:cNvPr>
          <p:cNvSpPr/>
          <p:nvPr/>
        </p:nvSpPr>
        <p:spPr>
          <a:xfrm>
            <a:off x="447686" y="354871"/>
            <a:ext cx="4290919" cy="492443"/>
          </a:xfrm>
          <a:prstGeom prst="rect">
            <a:avLst/>
          </a:prstGeom>
        </p:spPr>
        <p:txBody>
          <a:bodyPr wrap="none">
            <a:spAutoFit/>
          </a:bodyPr>
          <a:lstStyle/>
          <a:p>
            <a:pPr indent="450215" algn="ctr">
              <a:spcBef>
                <a:spcPts val="900"/>
              </a:spcBef>
              <a:spcAft>
                <a:spcPts val="600"/>
              </a:spcAft>
            </a:pPr>
            <a:r>
              <a:rPr lang="kk-KZ" sz="2600" b="1" dirty="0">
                <a:latin typeface="Times New Roman" panose="02020603050405020304" pitchFamily="18" charset="0"/>
                <a:ea typeface="Times New Roman" panose="02020603050405020304" pitchFamily="18" charset="0"/>
              </a:rPr>
              <a:t>C# тілінің деректер типі</a:t>
            </a:r>
            <a:endParaRPr lang="ru-RU" sz="2600" b="1" dirty="0">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1A6A243D-71D5-4B57-9262-3ABB6A61FA2D}"/>
              </a:ext>
            </a:extLst>
          </p:cNvPr>
          <p:cNvSpPr/>
          <p:nvPr/>
        </p:nvSpPr>
        <p:spPr>
          <a:xfrm>
            <a:off x="-211015" y="6179417"/>
            <a:ext cx="12056012" cy="369332"/>
          </a:xfrm>
          <a:prstGeom prst="rect">
            <a:avLst/>
          </a:prstGeom>
        </p:spPr>
        <p:txBody>
          <a:bodyPr wrap="square">
            <a:spAutoFit/>
          </a:bodyPr>
          <a:lstStyle/>
          <a:p>
            <a:pPr indent="450215" algn="ctr">
              <a:spcBef>
                <a:spcPts val="2400"/>
              </a:spcBef>
              <a:spcAft>
                <a:spcPts val="900"/>
              </a:spcAft>
            </a:pPr>
            <a:r>
              <a:rPr lang="en-US" dirty="0">
                <a:solidFill>
                  <a:srgbClr val="222222"/>
                </a:solidFill>
                <a:latin typeface="Times New Roman" panose="02020603050405020304" pitchFamily="18" charset="0"/>
                <a:ea typeface="Times New Roman" panose="02020603050405020304" pitchFamily="18" charset="0"/>
              </a:rPr>
              <a:t>The </a:t>
            </a:r>
            <a:r>
              <a:rPr lang="x-none" dirty="0">
                <a:solidFill>
                  <a:srgbClr val="222222"/>
                </a:solidFill>
                <a:latin typeface="Times New Roman" panose="02020603050405020304" pitchFamily="18" charset="0"/>
                <a:ea typeface="Times New Roman" panose="02020603050405020304" pitchFamily="18" charset="0"/>
              </a:rPr>
              <a:t>illustration shows the relationship between value types and reference types in the CTS </a:t>
            </a:r>
            <a:r>
              <a:rPr lang="en-US" dirty="0">
                <a:solidFill>
                  <a:srgbClr val="222222"/>
                </a:solidFill>
                <a:latin typeface="Times New Roman" panose="02020603050405020304" pitchFamily="18" charset="0"/>
                <a:ea typeface="Times New Roman" panose="02020603050405020304" pitchFamily="18" charset="0"/>
              </a:rPr>
              <a:t>(</a:t>
            </a:r>
            <a:r>
              <a:rPr lang="x-none" dirty="0">
                <a:solidFill>
                  <a:srgbClr val="222222"/>
                </a:solidFill>
                <a:latin typeface="Segoe UI" panose="020B0502040204020203" pitchFamily="34" charset="0"/>
                <a:ea typeface="Times New Roman" panose="02020603050405020304" pitchFamily="18" charset="0"/>
              </a:rPr>
              <a:t>Common Type System</a:t>
            </a:r>
            <a:r>
              <a:rPr lang="ru-RU" dirty="0">
                <a:solidFill>
                  <a:srgbClr val="222222"/>
                </a:solidFill>
                <a:latin typeface="Segoe UI" panose="020B0502040204020203" pitchFamily="34" charset="0"/>
                <a:ea typeface="Times New Roman" panose="02020603050405020304" pitchFamily="18" charset="0"/>
              </a:rPr>
              <a:t>)</a:t>
            </a:r>
            <a:endParaRPr lang="ru-RU"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82115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0BF8FC0-F907-42AA-AE4C-61794CBDA921}"/>
              </a:ext>
            </a:extLst>
          </p:cNvPr>
          <p:cNvSpPr/>
          <p:nvPr/>
        </p:nvSpPr>
        <p:spPr>
          <a:xfrm>
            <a:off x="642425" y="1069922"/>
            <a:ext cx="10569526" cy="4154984"/>
          </a:xfrm>
          <a:prstGeom prst="rect">
            <a:avLst/>
          </a:prstGeom>
        </p:spPr>
        <p:txBody>
          <a:bodyPr wrap="square">
            <a:spAutoFit/>
          </a:bodyPr>
          <a:lstStyle/>
          <a:p>
            <a:pPr marL="179705" marR="27305" indent="450215" algn="just">
              <a:spcAft>
                <a:spcPts val="0"/>
              </a:spcAft>
            </a:pPr>
            <a:r>
              <a:rPr lang="kk-KZ" sz="2400" dirty="0">
                <a:latin typeface="Times New Roman" panose="02020603050405020304" pitchFamily="18" charset="0"/>
                <a:ea typeface="Times New Roman" panose="02020603050405020304" pitchFamily="18" charset="0"/>
              </a:rPr>
              <a:t> C# тілінде тұрақтыларды жариялау айнымалыларды жариялаумен бірдей, бірақ. </a:t>
            </a:r>
            <a:r>
              <a:rPr lang="kk-KZ" sz="2400" dirty="0">
                <a:latin typeface="Courier New" panose="02070309020205020404" pitchFamily="49" charset="0"/>
                <a:ea typeface="Times New Roman" panose="02020603050405020304" pitchFamily="18" charset="0"/>
              </a:rPr>
              <a:t>const </a:t>
            </a:r>
            <a:r>
              <a:rPr lang="kk-KZ" sz="2400" dirty="0">
                <a:latin typeface="Times New Roman" panose="02020603050405020304" pitchFamily="18" charset="0"/>
                <a:ea typeface="Times New Roman" panose="02020603050405020304" pitchFamily="18" charset="0"/>
              </a:rPr>
              <a:t>қызметтік сөзі қосылып жазылады.</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b="1" dirty="0">
                <a:latin typeface="Times New Roman" panose="02020603050405020304" pitchFamily="18" charset="0"/>
                <a:ea typeface="Times New Roman" panose="02020603050405020304" pitchFamily="18" charset="0"/>
              </a:rPr>
              <a:t>Мысалы</a:t>
            </a:r>
            <a:r>
              <a:rPr lang="en-US" sz="2400" dirty="0">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en-US" sz="2400" dirty="0" err="1">
                <a:latin typeface="Courier New" panose="02070309020205020404" pitchFamily="49" charset="0"/>
                <a:ea typeface="Times New Roman" panose="02020603050405020304" pitchFamily="18" charset="0"/>
              </a:rPr>
              <a:t>const</a:t>
            </a:r>
            <a:r>
              <a:rPr lang="en-US" sz="2400" dirty="0">
                <a:latin typeface="Courier New" panose="02070309020205020404" pitchFamily="49" charset="0"/>
                <a:ea typeface="Times New Roman" panose="02020603050405020304" pitchFamily="18" charset="0"/>
              </a:rPr>
              <a:t> char CIMV = 'y';</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en-US" sz="2400" dirty="0" err="1">
                <a:latin typeface="Courier New" panose="02070309020205020404" pitchFamily="49" charset="0"/>
                <a:ea typeface="Times New Roman" panose="02020603050405020304" pitchFamily="18" charset="0"/>
              </a:rPr>
              <a:t>const</a:t>
            </a:r>
            <a:r>
              <a:rPr lang="en-US" sz="2400" dirty="0">
                <a:latin typeface="Courier New" panose="02070309020205020404" pitchFamily="49" charset="0"/>
                <a:ea typeface="Times New Roman" panose="02020603050405020304" pitchFamily="18" charset="0"/>
              </a:rPr>
              <a:t> </a:t>
            </a:r>
            <a:r>
              <a:rPr lang="en-US" sz="2400" dirty="0" err="1">
                <a:latin typeface="Courier New" panose="02070309020205020404" pitchFamily="49" charset="0"/>
                <a:ea typeface="Times New Roman" panose="02020603050405020304" pitchFamily="18" charset="0"/>
              </a:rPr>
              <a:t>int</a:t>
            </a:r>
            <a:r>
              <a:rPr lang="en-US" sz="2400" dirty="0">
                <a:latin typeface="Courier New" panose="02070309020205020404" pitchFamily="49" charset="0"/>
                <a:ea typeface="Times New Roman" panose="02020603050405020304" pitchFamily="18" charset="0"/>
              </a:rPr>
              <a:t> MAX = 640;</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b="1" dirty="0">
                <a:latin typeface="Times New Roman" panose="02020603050405020304" pitchFamily="18" charset="0"/>
                <a:ea typeface="Times New Roman" panose="02020603050405020304" pitchFamily="18" charset="0"/>
              </a:rPr>
              <a:t>Тұрақты бұл – идентификатормен белгіленетін, бағдарлама жұмысының барысында өзгермейтін деректердің мәні сақталатын компьютер жадысының аймағы. </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b="1" dirty="0">
                <a:latin typeface="Times New Roman" panose="02020603050405020304" pitchFamily="18" charset="0"/>
                <a:ea typeface="Times New Roman" panose="02020603050405020304" pitchFamily="18" charset="0"/>
              </a:rPr>
              <a:t>Тұрақтыны жариялаған кезде оның типі ғана емес, сонымен бірге оның мәні де көрсетілуі керек.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b="1"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3D6898DC-D612-41BF-B733-236FC5FCBF87}"/>
              </a:ext>
            </a:extLst>
          </p:cNvPr>
          <p:cNvSpPr/>
          <p:nvPr/>
        </p:nvSpPr>
        <p:spPr>
          <a:xfrm>
            <a:off x="394769" y="448039"/>
            <a:ext cx="4609916" cy="523220"/>
          </a:xfrm>
          <a:prstGeom prst="rect">
            <a:avLst/>
          </a:prstGeom>
        </p:spPr>
        <p:txBody>
          <a:bodyPr wrap="none">
            <a:spAutoFit/>
          </a:bodyPr>
          <a:lstStyle/>
          <a:p>
            <a:pPr indent="450215" algn="ctr">
              <a:spcBef>
                <a:spcPts val="900"/>
              </a:spcBef>
              <a:spcAft>
                <a:spcPts val="600"/>
              </a:spcAft>
            </a:pPr>
            <a:r>
              <a:rPr lang="kk-KZ" sz="2800" b="1" dirty="0">
                <a:latin typeface="Times New Roman" panose="02020603050405020304" pitchFamily="18" charset="0"/>
                <a:ea typeface="Times New Roman" panose="02020603050405020304" pitchFamily="18" charset="0"/>
              </a:rPr>
              <a:t>C# тілінің тұрақтылары</a:t>
            </a:r>
            <a:endParaRPr lang="ru-RU" sz="28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04264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3374F6B-E788-4DAE-A83F-D6CEB4ACBABA}"/>
              </a:ext>
            </a:extLst>
          </p:cNvPr>
          <p:cNvSpPr/>
          <p:nvPr/>
        </p:nvSpPr>
        <p:spPr>
          <a:xfrm>
            <a:off x="670560" y="910271"/>
            <a:ext cx="10231902" cy="1938992"/>
          </a:xfrm>
          <a:prstGeom prst="rect">
            <a:avLst/>
          </a:prstGeom>
        </p:spPr>
        <p:txBody>
          <a:bodyPr wrap="square">
            <a:spAutoFit/>
          </a:bodyPr>
          <a:lstStyle/>
          <a:p>
            <a:pPr marL="179705" marR="27305" indent="450215" algn="just">
              <a:spcAft>
                <a:spcPts val="0"/>
              </a:spcAft>
            </a:pPr>
            <a:r>
              <a:rPr lang="kk-KZ" sz="2400" dirty="0">
                <a:latin typeface="Times New Roman" panose="02020603050405020304" pitchFamily="18" charset="0"/>
                <a:ea typeface="Times New Roman" panose="02020603050405020304" pitchFamily="18" charset="0"/>
              </a:rPr>
              <a:t>C# тіліндегі кез келген бағдарлама </a:t>
            </a:r>
            <a:r>
              <a:rPr lang="kk-KZ" sz="2400" dirty="0">
                <a:latin typeface="Courier New" panose="02070309020205020404" pitchFamily="49" charset="0"/>
                <a:ea typeface="Times New Roman" panose="02020603050405020304" pitchFamily="18" charset="0"/>
              </a:rPr>
              <a:t>using</a:t>
            </a:r>
            <a:r>
              <a:rPr lang="kk-KZ" sz="2400" dirty="0">
                <a:latin typeface="Times New Roman" panose="02020603050405020304" pitchFamily="18" charset="0"/>
                <a:ea typeface="Times New Roman" panose="02020603050405020304" pitchFamily="18" charset="0"/>
              </a:rPr>
              <a:t> операторының көмегімен бағдарлама кодына кейбір атаулар кеңістігін көрсетуден басталады. Мысалы</a:t>
            </a:r>
            <a:r>
              <a:rPr lang="en-US" sz="2400" dirty="0">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en-US" sz="2400" dirty="0">
                <a:latin typeface="Courier New" panose="02070309020205020404" pitchFamily="49" charset="0"/>
                <a:ea typeface="Times New Roman" panose="02020603050405020304" pitchFamily="18" charset="0"/>
              </a:rPr>
              <a:t>using System;</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en-US" sz="2400" dirty="0">
                <a:latin typeface="Courier New" panose="02070309020205020404" pitchFamily="49" charset="0"/>
                <a:ea typeface="Times New Roman" panose="02020603050405020304" pitchFamily="18" charset="0"/>
              </a:rPr>
              <a:t>using </a:t>
            </a:r>
            <a:r>
              <a:rPr lang="en-US" sz="2400" dirty="0" err="1">
                <a:latin typeface="Courier New" panose="02070309020205020404" pitchFamily="49" charset="0"/>
                <a:ea typeface="Times New Roman" panose="02020603050405020304" pitchFamily="18" charset="0"/>
              </a:rPr>
              <a:t>System.Windows.Forms</a:t>
            </a:r>
            <a:r>
              <a:rPr lang="en-US" sz="2400" dirty="0">
                <a:latin typeface="Courier New" panose="02070309020205020404" pitchFamily="49" charset="0"/>
                <a:ea typeface="Times New Roman" panose="02020603050405020304" pitchFamily="18" charset="0"/>
              </a:rPr>
              <a:t>; </a:t>
            </a:r>
            <a:r>
              <a:rPr lang="x-none" sz="2400" dirty="0">
                <a:latin typeface="Times New Roman" panose="02020603050405020304" pitchFamily="18" charset="0"/>
                <a:ea typeface="Times New Roman" panose="02020603050405020304" pitchFamily="18" charset="0"/>
              </a:rPr>
              <a:t>и т</a:t>
            </a:r>
            <a:r>
              <a:rPr lang="en-US" sz="2400" dirty="0">
                <a:latin typeface="Times New Roman" panose="02020603050405020304" pitchFamily="18" charset="0"/>
                <a:ea typeface="Times New Roman" panose="02020603050405020304" pitchFamily="18" charset="0"/>
              </a:rPr>
              <a:t>.</a:t>
            </a:r>
            <a:r>
              <a:rPr lang="x-none" sz="2400" dirty="0">
                <a:latin typeface="Times New Roman" panose="02020603050405020304" pitchFamily="18" charset="0"/>
                <a:ea typeface="Times New Roman" panose="02020603050405020304" pitchFamily="18" charset="0"/>
              </a:rPr>
              <a:t>д</a:t>
            </a:r>
            <a:r>
              <a:rPr lang="en-US" sz="2400" dirty="0">
                <a:latin typeface="Times New Roman" panose="02020603050405020304" pitchFamily="18" charset="0"/>
                <a:ea typeface="Times New Roman" panose="02020603050405020304" pitchFamily="18" charset="0"/>
              </a:rPr>
              <a:t>.</a:t>
            </a:r>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F4CF7182-1F9F-41C0-9E8D-5D14C1BB0A34}"/>
              </a:ext>
            </a:extLst>
          </p:cNvPr>
          <p:cNvSpPr/>
          <p:nvPr/>
        </p:nvSpPr>
        <p:spPr>
          <a:xfrm>
            <a:off x="3091299" y="332322"/>
            <a:ext cx="6009402" cy="461665"/>
          </a:xfrm>
          <a:prstGeom prst="rect">
            <a:avLst/>
          </a:prstGeom>
        </p:spPr>
        <p:txBody>
          <a:bodyPr wrap="none">
            <a:spAutoFit/>
          </a:bodyPr>
          <a:lstStyle/>
          <a:p>
            <a:pPr indent="450215" algn="ctr">
              <a:spcBef>
                <a:spcPts val="900"/>
              </a:spcBef>
              <a:spcAft>
                <a:spcPts val="0"/>
              </a:spcAft>
            </a:pPr>
            <a:r>
              <a:rPr lang="kk-KZ" sz="2400" b="1" dirty="0">
                <a:latin typeface="Times New Roman" panose="02020603050405020304" pitchFamily="18" charset="0"/>
                <a:ea typeface="Times New Roman" panose="02020603050405020304" pitchFamily="18" charset="0"/>
              </a:rPr>
              <a:t>C# тілінің атаулар кеңістігінің ұғымы </a:t>
            </a:r>
            <a:endParaRPr lang="ru-RU" sz="2400" b="1" dirty="0">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3B1FCE35-2AA3-4FD7-89D8-2D38E1BF4ADA}"/>
              </a:ext>
            </a:extLst>
          </p:cNvPr>
          <p:cNvSpPr/>
          <p:nvPr/>
        </p:nvSpPr>
        <p:spPr>
          <a:xfrm>
            <a:off x="670559" y="2965547"/>
            <a:ext cx="10879015" cy="3785652"/>
          </a:xfrm>
          <a:prstGeom prst="rect">
            <a:avLst/>
          </a:prstGeom>
        </p:spPr>
        <p:txBody>
          <a:bodyPr wrap="square">
            <a:spAutoFit/>
          </a:bodyPr>
          <a:lstStyle/>
          <a:p>
            <a:pPr marL="179705" marR="27305" indent="450215" algn="just">
              <a:spcAft>
                <a:spcPts val="0"/>
              </a:spcAft>
            </a:pPr>
            <a:r>
              <a:rPr lang="kk-KZ" sz="2400" dirty="0">
                <a:latin typeface="Times New Roman" panose="02020603050405020304" pitchFamily="18" charset="0"/>
                <a:ea typeface="Times New Roman" panose="02020603050405020304" pitchFamily="18" charset="0"/>
              </a:rPr>
              <a:t>Бұл ретте бір </a:t>
            </a:r>
            <a:r>
              <a:rPr lang="kk-KZ" sz="2400" dirty="0">
                <a:latin typeface="Courier New" panose="02070309020205020404" pitchFamily="49" charset="0"/>
                <a:ea typeface="Times New Roman" panose="02020603050405020304" pitchFamily="18" charset="0"/>
              </a:rPr>
              <a:t>using</a:t>
            </a:r>
            <a:r>
              <a:rPr lang="kk-KZ" sz="2400" dirty="0">
                <a:latin typeface="Times New Roman" panose="02020603050405020304" pitchFamily="18" charset="0"/>
                <a:ea typeface="Times New Roman" panose="02020603050405020304" pitchFamily="18" charset="0"/>
              </a:rPr>
              <a:t> операторына тек бір атаулар кеңістігі тиісті бола алады. </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dirty="0">
                <a:latin typeface="Times New Roman" panose="02020603050405020304" pitchFamily="18" charset="0"/>
                <a:ea typeface="Times New Roman" panose="02020603050405020304" pitchFamily="18" charset="0"/>
              </a:rPr>
              <a:t>Әрбір атаулар кеңістігі .NET платформасына тиісті кластардың белгілі бір тобына сәйкестенеді (әрбір класс - белгілі бір тип). Сонымен, .NET платформасының барлық типтер жиынтығы (CTS-те 4000 аса түрлі типтер белгілі) өзінің функционалды міндеті бойынша логикалық байланысқан топтарға біріктірілді, олар атаулар кеңістігі деп аталады. Кейбір міндеттері шешу үшін кейбір кластар, әдістер, функциялар немесе деректер керек болса, онда сіз бағдарламаға тиісті атаулар кеңістігін қосуыңыз керек</a:t>
            </a:r>
            <a:r>
              <a:rPr lang="kk-KZ" sz="2400" b="1" dirty="0">
                <a:latin typeface="Times New Roman" panose="02020603050405020304" pitchFamily="18" charset="0"/>
                <a:ea typeface="Times New Roman" panose="02020603050405020304" pitchFamily="18" charset="0"/>
              </a:rPr>
              <a:t>.</a:t>
            </a:r>
            <a:r>
              <a:rPr lang="kk-KZ" sz="2400" dirty="0">
                <a:latin typeface="Times New Roman" panose="02020603050405020304" pitchFamily="18" charset="0"/>
                <a:ea typeface="Times New Roman" panose="02020603050405020304" pitchFamily="18" charset="0"/>
              </a:rPr>
              <a:t> Сонымен, </a:t>
            </a:r>
            <a:r>
              <a:rPr lang="kk-KZ" sz="2400" b="1" dirty="0">
                <a:latin typeface="Times New Roman" panose="02020603050405020304" pitchFamily="18" charset="0"/>
                <a:ea typeface="Times New Roman" panose="02020603050405020304" pitchFamily="18" charset="0"/>
              </a:rPr>
              <a:t>C# </a:t>
            </a:r>
            <a:r>
              <a:rPr lang="kk-KZ" sz="2400" dirty="0">
                <a:latin typeface="Times New Roman" panose="02020603050405020304" pitchFamily="18" charset="0"/>
                <a:ea typeface="Times New Roman" panose="02020603050405020304" pitchFamily="18" charset="0"/>
              </a:rPr>
              <a:t>тілінде NET платформасының бұрында жазылған кластар кітапханасын қолдану мүмкіндігі орындалады. </a:t>
            </a:r>
            <a:endParaRPr lang="ru-RU"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42992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BA8BE07-6CB3-4DD7-9DCC-1FB580738A63}"/>
              </a:ext>
            </a:extLst>
          </p:cNvPr>
          <p:cNvSpPr/>
          <p:nvPr/>
        </p:nvSpPr>
        <p:spPr>
          <a:xfrm>
            <a:off x="550984" y="847468"/>
            <a:ext cx="11090031" cy="923330"/>
          </a:xfrm>
          <a:prstGeom prst="rect">
            <a:avLst/>
          </a:prstGeom>
        </p:spPr>
        <p:txBody>
          <a:bodyPr wrap="square">
            <a:spAutoFit/>
          </a:bodyPr>
          <a:lstStyle/>
          <a:p>
            <a:pPr marL="179705" marR="27305" indent="450215" algn="just">
              <a:spcAft>
                <a:spcPts val="0"/>
              </a:spcAft>
            </a:pPr>
            <a:r>
              <a:rPr lang="kk-KZ" dirty="0">
                <a:latin typeface="Times New Roman" panose="02020603050405020304" pitchFamily="18" charset="0"/>
                <a:ea typeface="Times New Roman" panose="02020603050405020304" pitchFamily="18" charset="0"/>
              </a:rPr>
              <a:t>Ескере кететін бір жағдай, </a:t>
            </a:r>
            <a:r>
              <a:rPr lang="kk-KZ" b="1" dirty="0">
                <a:latin typeface="Times New Roman" panose="02020603050405020304" pitchFamily="18" charset="0"/>
                <a:ea typeface="Times New Roman" panose="02020603050405020304" pitchFamily="18" charset="0"/>
              </a:rPr>
              <a:t>C# </a:t>
            </a:r>
            <a:r>
              <a:rPr lang="kk-KZ" dirty="0">
                <a:latin typeface="Times New Roman" panose="02020603050405020304" pitchFamily="18" charset="0"/>
                <a:ea typeface="Times New Roman" panose="02020603050405020304" pitchFamily="18" charset="0"/>
              </a:rPr>
              <a:t>тілі бойынша оқулықтардың көптеген авторлары кітапхана терминін қолданбай, атаулар кеңістігі ұғымымен шектеледі. 1.2-кестесінде ең жиі қолданылатын атаулар кеңістігі көрсетілген</a:t>
            </a:r>
            <a:endParaRPr lang="ru-RU"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6DCCC4A7-12A3-44B3-B7AD-F47F39446B3A}"/>
              </a:ext>
            </a:extLst>
          </p:cNvPr>
          <p:cNvSpPr/>
          <p:nvPr/>
        </p:nvSpPr>
        <p:spPr>
          <a:xfrm>
            <a:off x="3091299" y="332322"/>
            <a:ext cx="6009402" cy="461665"/>
          </a:xfrm>
          <a:prstGeom prst="rect">
            <a:avLst/>
          </a:prstGeom>
        </p:spPr>
        <p:txBody>
          <a:bodyPr wrap="none">
            <a:spAutoFit/>
          </a:bodyPr>
          <a:lstStyle/>
          <a:p>
            <a:pPr indent="450215" algn="ctr">
              <a:spcBef>
                <a:spcPts val="900"/>
              </a:spcBef>
              <a:spcAft>
                <a:spcPts val="0"/>
              </a:spcAft>
            </a:pPr>
            <a:r>
              <a:rPr lang="kk-KZ" sz="2400" b="1" dirty="0">
                <a:latin typeface="Times New Roman" panose="02020603050405020304" pitchFamily="18" charset="0"/>
                <a:ea typeface="Times New Roman" panose="02020603050405020304" pitchFamily="18" charset="0"/>
              </a:rPr>
              <a:t>C# тілінің атаулар кеңістігінің ұғымы </a:t>
            </a:r>
            <a:endParaRPr lang="ru-RU" sz="2400" b="1" dirty="0">
              <a:latin typeface="Times New Roman" panose="02020603050405020304" pitchFamily="18" charset="0"/>
              <a:ea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507055F6-4431-461E-856A-14B4394D46BD}"/>
              </a:ext>
            </a:extLst>
          </p:cNvPr>
          <p:cNvGraphicFramePr>
            <a:graphicFrameLocks noGrp="1"/>
          </p:cNvGraphicFramePr>
          <p:nvPr>
            <p:extLst>
              <p:ext uri="{D42A27DB-BD31-4B8C-83A1-F6EECF244321}">
                <p14:modId xmlns:p14="http://schemas.microsoft.com/office/powerpoint/2010/main" val="2104585614"/>
              </p:ext>
            </p:extLst>
          </p:nvPr>
        </p:nvGraphicFramePr>
        <p:xfrm>
          <a:off x="813580" y="2052879"/>
          <a:ext cx="10564837" cy="3462642"/>
        </p:xfrm>
        <a:graphic>
          <a:graphicData uri="http://schemas.openxmlformats.org/drawingml/2006/table">
            <a:tbl>
              <a:tblPr firstRow="1" firstCol="1" lastRow="1" lastCol="1" bandRow="1" bandCol="1">
                <a:tableStyleId>{5C22544A-7EE6-4342-B048-85BDC9FD1C3A}</a:tableStyleId>
              </a:tblPr>
              <a:tblGrid>
                <a:gridCol w="3042674">
                  <a:extLst>
                    <a:ext uri="{9D8B030D-6E8A-4147-A177-3AD203B41FA5}">
                      <a16:colId xmlns:a16="http://schemas.microsoft.com/office/drawing/2014/main" val="1309365417"/>
                    </a:ext>
                  </a:extLst>
                </a:gridCol>
                <a:gridCol w="7522163">
                  <a:extLst>
                    <a:ext uri="{9D8B030D-6E8A-4147-A177-3AD203B41FA5}">
                      <a16:colId xmlns:a16="http://schemas.microsoft.com/office/drawing/2014/main" val="417168995"/>
                    </a:ext>
                  </a:extLst>
                </a:gridCol>
              </a:tblGrid>
              <a:tr h="629571">
                <a:tc>
                  <a:txBody>
                    <a:bodyPr/>
                    <a:lstStyle/>
                    <a:p>
                      <a:pPr marL="0" indent="0" algn="ctr">
                        <a:lnSpc>
                          <a:spcPct val="100000"/>
                        </a:lnSpc>
                        <a:spcAft>
                          <a:spcPts val="0"/>
                        </a:spcAft>
                      </a:pPr>
                      <a:r>
                        <a:rPr lang="kk-KZ" sz="1800" dirty="0">
                          <a:effectLst/>
                        </a:rPr>
                        <a:t>.NET платформасының кейбір атаулар кеңістігі</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006" marR="32006" marT="0" marB="0"/>
                </a:tc>
                <a:tc>
                  <a:txBody>
                    <a:bodyPr/>
                    <a:lstStyle/>
                    <a:p>
                      <a:pPr marL="0" indent="0" algn="ctr">
                        <a:lnSpc>
                          <a:spcPct val="100000"/>
                        </a:lnSpc>
                        <a:spcAft>
                          <a:spcPts val="0"/>
                        </a:spcAft>
                      </a:pPr>
                      <a:r>
                        <a:rPr lang="kk-KZ" sz="1800" dirty="0">
                          <a:effectLst/>
                        </a:rPr>
                        <a:t>Тағайындалуы</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006" marR="32006" marT="0" marB="0"/>
                </a:tc>
                <a:extLst>
                  <a:ext uri="{0D108BD9-81ED-4DB2-BD59-A6C34878D82A}">
                    <a16:rowId xmlns:a16="http://schemas.microsoft.com/office/drawing/2014/main" val="189855794"/>
                  </a:ext>
                </a:extLst>
              </a:tr>
              <a:tr h="1259143">
                <a:tc>
                  <a:txBody>
                    <a:bodyPr/>
                    <a:lstStyle/>
                    <a:p>
                      <a:pPr marL="0" indent="0" algn="l">
                        <a:lnSpc>
                          <a:spcPct val="100000"/>
                        </a:lnSpc>
                        <a:spcAft>
                          <a:spcPts val="0"/>
                        </a:spcAft>
                      </a:pPr>
                      <a:r>
                        <a:rPr lang="en-US" sz="1800" dirty="0">
                          <a:effectLst/>
                        </a:rPr>
                        <a:t>System</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006" marR="32006" marT="0" marB="0"/>
                </a:tc>
                <a:tc>
                  <a:txBody>
                    <a:bodyPr/>
                    <a:lstStyle/>
                    <a:p>
                      <a:pPr marL="0" indent="0" algn="just">
                        <a:lnSpc>
                          <a:spcPct val="100000"/>
                        </a:lnSpc>
                        <a:spcAft>
                          <a:spcPts val="0"/>
                        </a:spcAft>
                      </a:pPr>
                      <a:r>
                        <a:rPr lang="en-US" sz="1800" dirty="0">
                          <a:effectLst/>
                        </a:rPr>
                        <a:t>Object </a:t>
                      </a:r>
                      <a:r>
                        <a:rPr lang="ru-RU" sz="1800" dirty="0" err="1">
                          <a:effectLst/>
                        </a:rPr>
                        <a:t>клас</a:t>
                      </a:r>
                      <a:r>
                        <a:rPr lang="kk-KZ" sz="1800" dirty="0">
                          <a:effectLst/>
                        </a:rPr>
                        <a:t>ы бар түпкі атаулар кеңістігі және қарапайым типтегі деректермен, м</a:t>
                      </a:r>
                      <a:r>
                        <a:rPr lang="ru-RU" sz="1800" dirty="0" err="1">
                          <a:effectLst/>
                        </a:rPr>
                        <a:t>атемати</a:t>
                      </a:r>
                      <a:r>
                        <a:rPr lang="kk-KZ" sz="1800" dirty="0">
                          <a:effectLst/>
                        </a:rPr>
                        <a:t>калық </a:t>
                      </a:r>
                      <a:r>
                        <a:rPr lang="ru-RU" sz="1800" dirty="0" err="1">
                          <a:effectLst/>
                        </a:rPr>
                        <a:t>функци</a:t>
                      </a:r>
                      <a:r>
                        <a:rPr lang="kk-KZ" sz="1800" dirty="0">
                          <a:effectLst/>
                        </a:rPr>
                        <a:t>я жинағымен, деректерді енгізу–шығарумен, қоқысты жинау </a:t>
                      </a:r>
                      <a:r>
                        <a:rPr lang="ru-RU" sz="1800" dirty="0" err="1">
                          <a:effectLst/>
                        </a:rPr>
                        <a:t>операци</a:t>
                      </a:r>
                      <a:r>
                        <a:rPr lang="kk-KZ" sz="1800" dirty="0">
                          <a:effectLst/>
                        </a:rPr>
                        <a:t>ясымен жұмыс жасауға арналған кластар жиынтығы, т.б. </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006" marR="32006" marT="0" marB="0"/>
                </a:tc>
                <a:extLst>
                  <a:ext uri="{0D108BD9-81ED-4DB2-BD59-A6C34878D82A}">
                    <a16:rowId xmlns:a16="http://schemas.microsoft.com/office/drawing/2014/main" val="1587187908"/>
                  </a:ext>
                </a:extLst>
              </a:tr>
              <a:tr h="944357">
                <a:tc>
                  <a:txBody>
                    <a:bodyPr/>
                    <a:lstStyle/>
                    <a:p>
                      <a:pPr marL="0" indent="0" algn="l">
                        <a:lnSpc>
                          <a:spcPct val="100000"/>
                        </a:lnSpc>
                        <a:spcAft>
                          <a:spcPts val="0"/>
                        </a:spcAft>
                      </a:pPr>
                      <a:r>
                        <a:rPr lang="ru-RU" sz="1800" dirty="0" err="1">
                          <a:effectLst/>
                        </a:rPr>
                        <a:t>System.Data</a:t>
                      </a:r>
                      <a:endParaRPr lang="ru-RU" sz="1800" dirty="0">
                        <a:effectLst/>
                      </a:endParaRPr>
                    </a:p>
                    <a:p>
                      <a:pPr marL="0" indent="0" algn="l">
                        <a:lnSpc>
                          <a:spcPct val="100000"/>
                        </a:lnSpc>
                        <a:spcAft>
                          <a:spcPts val="0"/>
                        </a:spcAft>
                      </a:pPr>
                      <a:r>
                        <a:rPr lang="ru-RU" sz="1800" dirty="0" err="1">
                          <a:effectLst/>
                        </a:rPr>
                        <a:t>System.data.SqlClient</a:t>
                      </a:r>
                      <a:r>
                        <a:rPr lang="ru-RU" sz="1800" dirty="0">
                          <a:effectLst/>
                        </a:rPr>
                        <a:t> </a:t>
                      </a:r>
                      <a:r>
                        <a:rPr lang="kk-KZ" sz="1800" dirty="0">
                          <a:effectLst/>
                        </a:rPr>
                        <a:t>және т.б.</a:t>
                      </a:r>
                      <a:r>
                        <a:rPr lang="ru-RU" sz="1800" dirty="0">
                          <a:effectLst/>
                        </a:rPr>
                        <a:t>. </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006" marR="32006" marT="0" marB="0"/>
                </a:tc>
                <a:tc>
                  <a:txBody>
                    <a:bodyPr/>
                    <a:lstStyle/>
                    <a:p>
                      <a:pPr marL="0" indent="0" algn="just">
                        <a:lnSpc>
                          <a:spcPct val="100000"/>
                        </a:lnSpc>
                        <a:spcAft>
                          <a:spcPts val="0"/>
                        </a:spcAft>
                      </a:pPr>
                      <a:r>
                        <a:rPr lang="kk-KZ" sz="1800">
                          <a:effectLst/>
                        </a:rPr>
                        <a:t>Бұл атаулар кеңістігі деректер базасымен жұмыс жасауға арналған </a:t>
                      </a:r>
                      <a:endParaRPr lang="ru-RU"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006" marR="32006" marT="0" marB="0"/>
                </a:tc>
                <a:extLst>
                  <a:ext uri="{0D108BD9-81ED-4DB2-BD59-A6C34878D82A}">
                    <a16:rowId xmlns:a16="http://schemas.microsoft.com/office/drawing/2014/main" val="3244733975"/>
                  </a:ext>
                </a:extLst>
              </a:tr>
              <a:tr h="629571">
                <a:tc>
                  <a:txBody>
                    <a:bodyPr/>
                    <a:lstStyle/>
                    <a:p>
                      <a:pPr marL="0" indent="0" algn="l">
                        <a:lnSpc>
                          <a:spcPct val="100000"/>
                        </a:lnSpc>
                        <a:spcAft>
                          <a:spcPts val="0"/>
                        </a:spcAft>
                      </a:pPr>
                      <a:r>
                        <a:rPr lang="en-US" sz="1800" dirty="0">
                          <a:effectLst/>
                        </a:rPr>
                        <a:t>System.IO</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006" marR="32006" marT="0" marB="0"/>
                </a:tc>
                <a:tc>
                  <a:txBody>
                    <a:bodyPr/>
                    <a:lstStyle/>
                    <a:p>
                      <a:pPr marL="0" indent="0" algn="just">
                        <a:lnSpc>
                          <a:spcPct val="100000"/>
                        </a:lnSpc>
                        <a:spcAft>
                          <a:spcPts val="0"/>
                        </a:spcAft>
                      </a:pPr>
                      <a:r>
                        <a:rPr lang="kk-KZ" sz="1800" dirty="0">
                          <a:effectLst/>
                        </a:rPr>
                        <a:t>Бұл атаулар кеңістігі файлға деректерді енгізу–шығаруға жауап береді, т.б.</a:t>
                      </a:r>
                      <a:endParaRPr lang="ru-RU"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006" marR="32006" marT="0" marB="0"/>
                </a:tc>
                <a:extLst>
                  <a:ext uri="{0D108BD9-81ED-4DB2-BD59-A6C34878D82A}">
                    <a16:rowId xmlns:a16="http://schemas.microsoft.com/office/drawing/2014/main" val="2132544655"/>
                  </a:ext>
                </a:extLst>
              </a:tr>
            </a:tbl>
          </a:graphicData>
        </a:graphic>
      </p:graphicFrame>
      <p:sp>
        <p:nvSpPr>
          <p:cNvPr id="5" name="Rectangle 1">
            <a:extLst>
              <a:ext uri="{FF2B5EF4-FFF2-40B4-BE49-F238E27FC236}">
                <a16:creationId xmlns:a16="http://schemas.microsoft.com/office/drawing/2014/main" id="{F35EA503-0E31-41BF-9074-0344B6309580}"/>
              </a:ext>
            </a:extLst>
          </p:cNvPr>
          <p:cNvSpPr>
            <a:spLocks noChangeArrowheads="1"/>
          </p:cNvSpPr>
          <p:nvPr/>
        </p:nvSpPr>
        <p:spPr bwMode="auto">
          <a:xfrm>
            <a:off x="340237" y="159567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08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kk-KZ" altLang="ru-RU"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1.2-кестесі – </a:t>
            </a:r>
            <a:r>
              <a:rPr kumimoji="0" lang="kk-KZ" altLang="ru-RU" sz="1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t>
            </a:r>
            <a:r>
              <a:rPr kumimoji="0" lang="kk-KZ" altLang="ru-RU"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NET платформасының кейбір атаулар кеңістігі</a:t>
            </a:r>
            <a:endParaRPr kumimoji="0" lang="kk-KZ"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2814169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1134</Words>
  <Application>Microsoft Office PowerPoint</Application>
  <PresentationFormat>Широкоэкранный</PresentationFormat>
  <Paragraphs>120</Paragraphs>
  <Slides>13</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13</vt:i4>
      </vt:variant>
    </vt:vector>
  </HeadingPairs>
  <TitlesOfParts>
    <vt:vector size="20" baseType="lpstr">
      <vt:lpstr>Arial</vt:lpstr>
      <vt:lpstr>Calibri</vt:lpstr>
      <vt:lpstr>Calibri Light</vt:lpstr>
      <vt:lpstr>Courier New</vt:lpstr>
      <vt:lpstr>Segoe UI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ISKM</dc:creator>
  <cp:lastModifiedBy>ISKM</cp:lastModifiedBy>
  <cp:revision>17</cp:revision>
  <dcterms:created xsi:type="dcterms:W3CDTF">2018-01-22T00:06:58Z</dcterms:created>
  <dcterms:modified xsi:type="dcterms:W3CDTF">2018-01-22T00:42:50Z</dcterms:modified>
</cp:coreProperties>
</file>